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7" r:id="rId4"/>
  </p:sldMasterIdLst>
  <p:notesMasterIdLst>
    <p:notesMasterId r:id="rId56"/>
  </p:notesMasterIdLst>
  <p:handoutMasterIdLst>
    <p:handoutMasterId r:id="rId57"/>
  </p:handoutMasterIdLst>
  <p:sldIdLst>
    <p:sldId id="597" r:id="rId5"/>
    <p:sldId id="549" r:id="rId6"/>
    <p:sldId id="605" r:id="rId7"/>
    <p:sldId id="550" r:id="rId8"/>
    <p:sldId id="551" r:id="rId9"/>
    <p:sldId id="594" r:id="rId10"/>
    <p:sldId id="554" r:id="rId11"/>
    <p:sldId id="556" r:id="rId12"/>
    <p:sldId id="557" r:id="rId13"/>
    <p:sldId id="558" r:id="rId14"/>
    <p:sldId id="559" r:id="rId15"/>
    <p:sldId id="546" r:id="rId16"/>
    <p:sldId id="562" r:id="rId17"/>
    <p:sldId id="561" r:id="rId18"/>
    <p:sldId id="545" r:id="rId19"/>
    <p:sldId id="598" r:id="rId20"/>
    <p:sldId id="600" r:id="rId21"/>
    <p:sldId id="601" r:id="rId22"/>
    <p:sldId id="564" r:id="rId23"/>
    <p:sldId id="563" r:id="rId24"/>
    <p:sldId id="565" r:id="rId25"/>
    <p:sldId id="595" r:id="rId26"/>
    <p:sldId id="596" r:id="rId27"/>
    <p:sldId id="567" r:id="rId28"/>
    <p:sldId id="568" r:id="rId29"/>
    <p:sldId id="569" r:id="rId30"/>
    <p:sldId id="603" r:id="rId31"/>
    <p:sldId id="571" r:id="rId32"/>
    <p:sldId id="604" r:id="rId33"/>
    <p:sldId id="602" r:id="rId34"/>
    <p:sldId id="572" r:id="rId35"/>
    <p:sldId id="573" r:id="rId36"/>
    <p:sldId id="574" r:id="rId37"/>
    <p:sldId id="575" r:id="rId38"/>
    <p:sldId id="576" r:id="rId39"/>
    <p:sldId id="577" r:id="rId40"/>
    <p:sldId id="578" r:id="rId41"/>
    <p:sldId id="579" r:id="rId42"/>
    <p:sldId id="580" r:id="rId43"/>
    <p:sldId id="581" r:id="rId44"/>
    <p:sldId id="582" r:id="rId45"/>
    <p:sldId id="583" r:id="rId46"/>
    <p:sldId id="585" r:id="rId47"/>
    <p:sldId id="584" r:id="rId48"/>
    <p:sldId id="587" r:id="rId49"/>
    <p:sldId id="588" r:id="rId50"/>
    <p:sldId id="590" r:id="rId51"/>
    <p:sldId id="591" r:id="rId52"/>
    <p:sldId id="593" r:id="rId53"/>
    <p:sldId id="548" r:id="rId54"/>
    <p:sldId id="606" r:id="rId55"/>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234">
          <p15:clr>
            <a:srgbClr val="A4A3A4"/>
          </p15:clr>
        </p15:guide>
        <p15:guide id="4" pos="13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vé GBEGO" initials="HG" lastIdx="1" clrIdx="0">
    <p:extLst>
      <p:ext uri="{19B8F6BF-5375-455C-9EA6-DF929625EA0E}">
        <p15:presenceInfo xmlns:p15="http://schemas.microsoft.com/office/powerpoint/2012/main" userId="S-1-5-21-3856950459-2896257177-3682546311-11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8D0D0"/>
    <a:srgbClr val="F5F5F3"/>
    <a:srgbClr val="F6F8F4"/>
    <a:srgbClr val="F8FAF6"/>
    <a:srgbClr val="F9FCF7"/>
    <a:srgbClr val="E7E9EE"/>
    <a:srgbClr val="EAEC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69" autoAdjust="0"/>
    <p:restoredTop sz="85597" autoAdjust="0"/>
  </p:normalViewPr>
  <p:slideViewPr>
    <p:cSldViewPr snapToGrid="0" snapToObjects="1">
      <p:cViewPr varScale="1">
        <p:scale>
          <a:sx n="101" d="100"/>
          <a:sy n="101" d="100"/>
        </p:scale>
        <p:origin x="1406" y="67"/>
      </p:cViewPr>
      <p:guideLst>
        <p:guide orient="horz" pos="1620"/>
        <p:guide pos="2880"/>
        <p:guide orient="horz" pos="3234"/>
        <p:guide pos="137"/>
      </p:guideLst>
    </p:cSldViewPr>
  </p:slid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62" d="100"/>
          <a:sy n="62"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E308D5-5F68-47AB-A730-999213B9D3B9}"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fr-FR"/>
        </a:p>
      </dgm:t>
    </dgm:pt>
    <dgm:pt modelId="{A5FBB9F7-7E04-4D38-96D5-E46AA8150760}">
      <dgm:prSet phldrT="[Texte]"/>
      <dgm:spPr/>
      <dgm:t>
        <a:bodyPr/>
        <a:lstStyle/>
        <a:p>
          <a:r>
            <a:rPr lang="fr-FR" dirty="0"/>
            <a:t>Introduction</a:t>
          </a:r>
        </a:p>
      </dgm:t>
    </dgm:pt>
    <dgm:pt modelId="{2C90ABE5-8A1A-407A-B81E-920F991CF2FA}" type="parTrans" cxnId="{4AFC0446-0328-4BED-A211-DCE9FA14F216}">
      <dgm:prSet/>
      <dgm:spPr/>
      <dgm:t>
        <a:bodyPr/>
        <a:lstStyle/>
        <a:p>
          <a:endParaRPr lang="fr-FR"/>
        </a:p>
      </dgm:t>
    </dgm:pt>
    <dgm:pt modelId="{6C76F2FC-6BE3-446A-A9E2-C2179A615D57}" type="sibTrans" cxnId="{4AFC0446-0328-4BED-A211-DCE9FA14F216}">
      <dgm:prSet/>
      <dgm:spPr/>
      <dgm:t>
        <a:bodyPr/>
        <a:lstStyle/>
        <a:p>
          <a:endParaRPr lang="fr-FR"/>
        </a:p>
      </dgm:t>
    </dgm:pt>
    <dgm:pt modelId="{24F73203-F2EF-4709-AAA6-052241A94635}">
      <dgm:prSet phldrT="[Texte]"/>
      <dgm:spPr/>
      <dgm:t>
        <a:bodyPr/>
        <a:lstStyle/>
        <a:p>
          <a:r>
            <a:rPr lang="fr-FR" dirty="0"/>
            <a:t>Notion d’ESS et formes juridiques</a:t>
          </a:r>
        </a:p>
      </dgm:t>
    </dgm:pt>
    <dgm:pt modelId="{70CB9F6E-1789-4A5D-8466-4661E82F1C31}" type="parTrans" cxnId="{9BD429C1-A4D2-4C04-8022-276B77C2FD78}">
      <dgm:prSet/>
      <dgm:spPr/>
      <dgm:t>
        <a:bodyPr/>
        <a:lstStyle/>
        <a:p>
          <a:endParaRPr lang="fr-FR"/>
        </a:p>
      </dgm:t>
    </dgm:pt>
    <dgm:pt modelId="{8FB3C3C8-A4C4-4B94-918D-72BC7B27869D}" type="sibTrans" cxnId="{9BD429C1-A4D2-4C04-8022-276B77C2FD78}">
      <dgm:prSet/>
      <dgm:spPr/>
      <dgm:t>
        <a:bodyPr/>
        <a:lstStyle/>
        <a:p>
          <a:endParaRPr lang="fr-FR"/>
        </a:p>
      </dgm:t>
    </dgm:pt>
    <dgm:pt modelId="{F8929EAA-6D01-496B-9F0C-A2ED5AF14140}">
      <dgm:prSet phldrT="[Texte]"/>
      <dgm:spPr/>
      <dgm:t>
        <a:bodyPr/>
        <a:lstStyle/>
        <a:p>
          <a:r>
            <a:rPr lang="fr-FR" dirty="0"/>
            <a:t>Questions à se poser</a:t>
          </a:r>
        </a:p>
      </dgm:t>
    </dgm:pt>
    <dgm:pt modelId="{FF55BA17-0936-4C35-A5BD-D8DDCACA60BC}" type="parTrans" cxnId="{B94EDA5E-D9A9-4D39-B699-1BF9A1E82C59}">
      <dgm:prSet/>
      <dgm:spPr/>
      <dgm:t>
        <a:bodyPr/>
        <a:lstStyle/>
        <a:p>
          <a:endParaRPr lang="fr-FR"/>
        </a:p>
      </dgm:t>
    </dgm:pt>
    <dgm:pt modelId="{36B664C0-1034-4D4A-9260-A707EB27840A}" type="sibTrans" cxnId="{B94EDA5E-D9A9-4D39-B699-1BF9A1E82C59}">
      <dgm:prSet/>
      <dgm:spPr/>
      <dgm:t>
        <a:bodyPr/>
        <a:lstStyle/>
        <a:p>
          <a:endParaRPr lang="fr-FR"/>
        </a:p>
      </dgm:t>
    </dgm:pt>
    <dgm:pt modelId="{CC3413B3-49B3-49DE-8D16-417940DA4935}">
      <dgm:prSet phldrT="[Texte]"/>
      <dgm:spPr/>
      <dgm:t>
        <a:bodyPr/>
        <a:lstStyle/>
        <a:p>
          <a:r>
            <a:rPr lang="fr-FR" dirty="0"/>
            <a:t>A vous de jouer!</a:t>
          </a:r>
        </a:p>
      </dgm:t>
    </dgm:pt>
    <dgm:pt modelId="{112F5F88-A6BF-494C-A77C-D2D0AEC37A6E}" type="parTrans" cxnId="{F74273E7-A872-4B03-9868-B9219B17504B}">
      <dgm:prSet/>
      <dgm:spPr/>
      <dgm:t>
        <a:bodyPr/>
        <a:lstStyle/>
        <a:p>
          <a:endParaRPr lang="fr-FR"/>
        </a:p>
      </dgm:t>
    </dgm:pt>
    <dgm:pt modelId="{DF97C10E-9FA4-406D-A5AE-1A333958038A}" type="sibTrans" cxnId="{F74273E7-A872-4B03-9868-B9219B17504B}">
      <dgm:prSet/>
      <dgm:spPr/>
      <dgm:t>
        <a:bodyPr/>
        <a:lstStyle/>
        <a:p>
          <a:endParaRPr lang="fr-FR"/>
        </a:p>
      </dgm:t>
    </dgm:pt>
    <dgm:pt modelId="{74A7A7E3-029A-49DE-8445-84DC171C0282}">
      <dgm:prSet phldrT="[Texte]"/>
      <dgm:spPr/>
      <dgm:t>
        <a:bodyPr/>
        <a:lstStyle/>
        <a:p>
          <a:r>
            <a:rPr lang="fr-FR" dirty="0"/>
            <a:t>Conclusion</a:t>
          </a:r>
        </a:p>
      </dgm:t>
    </dgm:pt>
    <dgm:pt modelId="{66E12E29-D390-4CD6-BC09-17C7F499804F}" type="parTrans" cxnId="{E40DB28D-45E6-485C-9621-3E0E02D45414}">
      <dgm:prSet/>
      <dgm:spPr/>
      <dgm:t>
        <a:bodyPr/>
        <a:lstStyle/>
        <a:p>
          <a:endParaRPr lang="fr-FR"/>
        </a:p>
      </dgm:t>
    </dgm:pt>
    <dgm:pt modelId="{58E3C495-E174-4FAA-B185-8574BA43A90A}" type="sibTrans" cxnId="{E40DB28D-45E6-485C-9621-3E0E02D45414}">
      <dgm:prSet/>
      <dgm:spPr/>
      <dgm:t>
        <a:bodyPr/>
        <a:lstStyle/>
        <a:p>
          <a:endParaRPr lang="fr-FR"/>
        </a:p>
      </dgm:t>
    </dgm:pt>
    <dgm:pt modelId="{DDAB3797-75DA-42E3-8203-B8E82E5F4418}">
      <dgm:prSet phldrT="[Texte]"/>
      <dgm:spPr/>
      <dgm:t>
        <a:bodyPr/>
        <a:lstStyle/>
        <a:p>
          <a:r>
            <a:rPr lang="fr-FR" dirty="0" smtClean="0"/>
            <a:t>Construire son offre</a:t>
          </a:r>
          <a:endParaRPr lang="fr-FR" dirty="0"/>
        </a:p>
      </dgm:t>
    </dgm:pt>
    <dgm:pt modelId="{449DFE88-51CA-4D1B-B9E5-9C84B6EB8838}" type="parTrans" cxnId="{39B760FF-ACE9-4F23-8DF9-C1B060A81BAF}">
      <dgm:prSet/>
      <dgm:spPr/>
      <dgm:t>
        <a:bodyPr/>
        <a:lstStyle/>
        <a:p>
          <a:endParaRPr lang="fr-FR"/>
        </a:p>
      </dgm:t>
    </dgm:pt>
    <dgm:pt modelId="{32547AA7-C95B-43B2-B2EF-14CDD49F8262}" type="sibTrans" cxnId="{39B760FF-ACE9-4F23-8DF9-C1B060A81BAF}">
      <dgm:prSet/>
      <dgm:spPr/>
      <dgm:t>
        <a:bodyPr/>
        <a:lstStyle/>
        <a:p>
          <a:endParaRPr lang="fr-FR"/>
        </a:p>
      </dgm:t>
    </dgm:pt>
    <dgm:pt modelId="{43C62915-5DE5-4845-8BEA-770899765B12}" type="pres">
      <dgm:prSet presAssocID="{4DE308D5-5F68-47AB-A730-999213B9D3B9}" presName="Name0" presStyleCnt="0">
        <dgm:presLayoutVars>
          <dgm:chMax val="7"/>
          <dgm:chPref val="7"/>
          <dgm:dir/>
        </dgm:presLayoutVars>
      </dgm:prSet>
      <dgm:spPr/>
      <dgm:t>
        <a:bodyPr/>
        <a:lstStyle/>
        <a:p>
          <a:endParaRPr lang="fr-FR"/>
        </a:p>
      </dgm:t>
    </dgm:pt>
    <dgm:pt modelId="{0C3942F2-0B7C-4712-9B7E-C14621A563AB}" type="pres">
      <dgm:prSet presAssocID="{4DE308D5-5F68-47AB-A730-999213B9D3B9}" presName="Name1" presStyleCnt="0"/>
      <dgm:spPr/>
    </dgm:pt>
    <dgm:pt modelId="{71F460EB-90B6-41AE-B666-2B91D7497F5F}" type="pres">
      <dgm:prSet presAssocID="{4DE308D5-5F68-47AB-A730-999213B9D3B9}" presName="cycle" presStyleCnt="0"/>
      <dgm:spPr/>
    </dgm:pt>
    <dgm:pt modelId="{E5C38DCB-1E6E-48CE-92E4-EA35372B978F}" type="pres">
      <dgm:prSet presAssocID="{4DE308D5-5F68-47AB-A730-999213B9D3B9}" presName="srcNode" presStyleLbl="node1" presStyleIdx="0" presStyleCnt="6"/>
      <dgm:spPr/>
    </dgm:pt>
    <dgm:pt modelId="{EAF5E6DC-88BA-4D99-A343-D9C15120C70D}" type="pres">
      <dgm:prSet presAssocID="{4DE308D5-5F68-47AB-A730-999213B9D3B9}" presName="conn" presStyleLbl="parChTrans1D2" presStyleIdx="0" presStyleCnt="1"/>
      <dgm:spPr/>
      <dgm:t>
        <a:bodyPr/>
        <a:lstStyle/>
        <a:p>
          <a:endParaRPr lang="fr-FR"/>
        </a:p>
      </dgm:t>
    </dgm:pt>
    <dgm:pt modelId="{6B8E2E5B-D93B-431F-A8A6-F2D658DD4823}" type="pres">
      <dgm:prSet presAssocID="{4DE308D5-5F68-47AB-A730-999213B9D3B9}" presName="extraNode" presStyleLbl="node1" presStyleIdx="0" presStyleCnt="6"/>
      <dgm:spPr/>
    </dgm:pt>
    <dgm:pt modelId="{122979E2-140D-4C14-8DD4-E3AF5CA7C7BB}" type="pres">
      <dgm:prSet presAssocID="{4DE308D5-5F68-47AB-A730-999213B9D3B9}" presName="dstNode" presStyleLbl="node1" presStyleIdx="0" presStyleCnt="6"/>
      <dgm:spPr/>
    </dgm:pt>
    <dgm:pt modelId="{D6160988-2FC5-4CD9-90D5-54A2CDEFC1A6}" type="pres">
      <dgm:prSet presAssocID="{A5FBB9F7-7E04-4D38-96D5-E46AA8150760}" presName="text_1" presStyleLbl="node1" presStyleIdx="0" presStyleCnt="6">
        <dgm:presLayoutVars>
          <dgm:bulletEnabled val="1"/>
        </dgm:presLayoutVars>
      </dgm:prSet>
      <dgm:spPr/>
      <dgm:t>
        <a:bodyPr/>
        <a:lstStyle/>
        <a:p>
          <a:endParaRPr lang="fr-FR"/>
        </a:p>
      </dgm:t>
    </dgm:pt>
    <dgm:pt modelId="{A6CA4BD1-E4CB-4DA0-9496-4AF2D98339E6}" type="pres">
      <dgm:prSet presAssocID="{A5FBB9F7-7E04-4D38-96D5-E46AA8150760}" presName="accent_1" presStyleCnt="0"/>
      <dgm:spPr/>
    </dgm:pt>
    <dgm:pt modelId="{1C8BF6BE-7E9A-4990-BA01-2B94E849830B}" type="pres">
      <dgm:prSet presAssocID="{A5FBB9F7-7E04-4D38-96D5-E46AA8150760}" presName="accentRepeatNode" presStyleLbl="solidFgAcc1" presStyleIdx="0" presStyleCnt="6"/>
      <dgm:spPr/>
    </dgm:pt>
    <dgm:pt modelId="{FEA57BE5-AE41-4A15-AACF-D8C9751D6162}" type="pres">
      <dgm:prSet presAssocID="{24F73203-F2EF-4709-AAA6-052241A94635}" presName="text_2" presStyleLbl="node1" presStyleIdx="1" presStyleCnt="6">
        <dgm:presLayoutVars>
          <dgm:bulletEnabled val="1"/>
        </dgm:presLayoutVars>
      </dgm:prSet>
      <dgm:spPr/>
      <dgm:t>
        <a:bodyPr/>
        <a:lstStyle/>
        <a:p>
          <a:endParaRPr lang="fr-FR"/>
        </a:p>
      </dgm:t>
    </dgm:pt>
    <dgm:pt modelId="{208EB7F8-0D38-4F73-A033-7B7EE01A7EDD}" type="pres">
      <dgm:prSet presAssocID="{24F73203-F2EF-4709-AAA6-052241A94635}" presName="accent_2" presStyleCnt="0"/>
      <dgm:spPr/>
    </dgm:pt>
    <dgm:pt modelId="{6CA9D060-B89B-4097-808E-24325578C6D0}" type="pres">
      <dgm:prSet presAssocID="{24F73203-F2EF-4709-AAA6-052241A94635}" presName="accentRepeatNode" presStyleLbl="solidFgAcc1" presStyleIdx="1" presStyleCnt="6"/>
      <dgm:spPr/>
    </dgm:pt>
    <dgm:pt modelId="{B933CE01-319B-4FA8-9192-48CD42FC5B78}" type="pres">
      <dgm:prSet presAssocID="{F8929EAA-6D01-496B-9F0C-A2ED5AF14140}" presName="text_3" presStyleLbl="node1" presStyleIdx="2" presStyleCnt="6">
        <dgm:presLayoutVars>
          <dgm:bulletEnabled val="1"/>
        </dgm:presLayoutVars>
      </dgm:prSet>
      <dgm:spPr/>
      <dgm:t>
        <a:bodyPr/>
        <a:lstStyle/>
        <a:p>
          <a:endParaRPr lang="fr-FR"/>
        </a:p>
      </dgm:t>
    </dgm:pt>
    <dgm:pt modelId="{DACA7116-A6CE-4E95-AAA8-12C96A288DF8}" type="pres">
      <dgm:prSet presAssocID="{F8929EAA-6D01-496B-9F0C-A2ED5AF14140}" presName="accent_3" presStyleCnt="0"/>
      <dgm:spPr/>
    </dgm:pt>
    <dgm:pt modelId="{3A0FA3B8-2CE2-47A8-B4D9-2BF1AF375C31}" type="pres">
      <dgm:prSet presAssocID="{F8929EAA-6D01-496B-9F0C-A2ED5AF14140}" presName="accentRepeatNode" presStyleLbl="solidFgAcc1" presStyleIdx="2" presStyleCnt="6"/>
      <dgm:spPr/>
    </dgm:pt>
    <dgm:pt modelId="{F7B51DC4-DACE-4648-851B-0E7AFA0A6FB7}" type="pres">
      <dgm:prSet presAssocID="{DDAB3797-75DA-42E3-8203-B8E82E5F4418}" presName="text_4" presStyleLbl="node1" presStyleIdx="3" presStyleCnt="6">
        <dgm:presLayoutVars>
          <dgm:bulletEnabled val="1"/>
        </dgm:presLayoutVars>
      </dgm:prSet>
      <dgm:spPr/>
      <dgm:t>
        <a:bodyPr/>
        <a:lstStyle/>
        <a:p>
          <a:endParaRPr lang="fr-FR"/>
        </a:p>
      </dgm:t>
    </dgm:pt>
    <dgm:pt modelId="{4B04DFF5-5A15-4F03-A55C-5EF9F214500D}" type="pres">
      <dgm:prSet presAssocID="{DDAB3797-75DA-42E3-8203-B8E82E5F4418}" presName="accent_4" presStyleCnt="0"/>
      <dgm:spPr/>
    </dgm:pt>
    <dgm:pt modelId="{56CF7D5D-3640-491A-9287-957C263F738E}" type="pres">
      <dgm:prSet presAssocID="{DDAB3797-75DA-42E3-8203-B8E82E5F4418}" presName="accentRepeatNode" presStyleLbl="solidFgAcc1" presStyleIdx="3" presStyleCnt="6"/>
      <dgm:spPr/>
    </dgm:pt>
    <dgm:pt modelId="{AD5142E6-1D1F-4F8A-A663-A1D714E3F5CC}" type="pres">
      <dgm:prSet presAssocID="{CC3413B3-49B3-49DE-8D16-417940DA4935}" presName="text_5" presStyleLbl="node1" presStyleIdx="4" presStyleCnt="6">
        <dgm:presLayoutVars>
          <dgm:bulletEnabled val="1"/>
        </dgm:presLayoutVars>
      </dgm:prSet>
      <dgm:spPr/>
      <dgm:t>
        <a:bodyPr/>
        <a:lstStyle/>
        <a:p>
          <a:endParaRPr lang="fr-FR"/>
        </a:p>
      </dgm:t>
    </dgm:pt>
    <dgm:pt modelId="{9FB52D53-9195-4806-962B-52131A2CC181}" type="pres">
      <dgm:prSet presAssocID="{CC3413B3-49B3-49DE-8D16-417940DA4935}" presName="accent_5" presStyleCnt="0"/>
      <dgm:spPr/>
    </dgm:pt>
    <dgm:pt modelId="{8D6BC57F-1BCA-426A-B6F3-C33BC973D29A}" type="pres">
      <dgm:prSet presAssocID="{CC3413B3-49B3-49DE-8D16-417940DA4935}" presName="accentRepeatNode" presStyleLbl="solidFgAcc1" presStyleIdx="4" presStyleCnt="6"/>
      <dgm:spPr/>
    </dgm:pt>
    <dgm:pt modelId="{F31D4D90-81BD-4C51-93A1-A6EDFB41D694}" type="pres">
      <dgm:prSet presAssocID="{74A7A7E3-029A-49DE-8445-84DC171C0282}" presName="text_6" presStyleLbl="node1" presStyleIdx="5" presStyleCnt="6">
        <dgm:presLayoutVars>
          <dgm:bulletEnabled val="1"/>
        </dgm:presLayoutVars>
      </dgm:prSet>
      <dgm:spPr/>
      <dgm:t>
        <a:bodyPr/>
        <a:lstStyle/>
        <a:p>
          <a:endParaRPr lang="fr-FR"/>
        </a:p>
      </dgm:t>
    </dgm:pt>
    <dgm:pt modelId="{4E733DBA-7C65-47D0-AE2C-1594B0D416D2}" type="pres">
      <dgm:prSet presAssocID="{74A7A7E3-029A-49DE-8445-84DC171C0282}" presName="accent_6" presStyleCnt="0"/>
      <dgm:spPr/>
    </dgm:pt>
    <dgm:pt modelId="{0C5A940E-2A5B-4AD7-9604-985822229BAE}" type="pres">
      <dgm:prSet presAssocID="{74A7A7E3-029A-49DE-8445-84DC171C0282}" presName="accentRepeatNode" presStyleLbl="solidFgAcc1" presStyleIdx="5" presStyleCnt="6"/>
      <dgm:spPr/>
    </dgm:pt>
  </dgm:ptLst>
  <dgm:cxnLst>
    <dgm:cxn modelId="{769B78B5-E656-49D4-B8B6-D8FA9C8C7302}" type="presOf" srcId="{24F73203-F2EF-4709-AAA6-052241A94635}" destId="{FEA57BE5-AE41-4A15-AACF-D8C9751D6162}" srcOrd="0" destOrd="0" presId="urn:microsoft.com/office/officeart/2008/layout/VerticalCurvedList"/>
    <dgm:cxn modelId="{4AFC0446-0328-4BED-A211-DCE9FA14F216}" srcId="{4DE308D5-5F68-47AB-A730-999213B9D3B9}" destId="{A5FBB9F7-7E04-4D38-96D5-E46AA8150760}" srcOrd="0" destOrd="0" parTransId="{2C90ABE5-8A1A-407A-B81E-920F991CF2FA}" sibTransId="{6C76F2FC-6BE3-446A-A9E2-C2179A615D57}"/>
    <dgm:cxn modelId="{E173456C-B715-4CB2-A9CC-EFC5D2B45E27}" type="presOf" srcId="{74A7A7E3-029A-49DE-8445-84DC171C0282}" destId="{F31D4D90-81BD-4C51-93A1-A6EDFB41D694}" srcOrd="0" destOrd="0" presId="urn:microsoft.com/office/officeart/2008/layout/VerticalCurvedList"/>
    <dgm:cxn modelId="{F74273E7-A872-4B03-9868-B9219B17504B}" srcId="{4DE308D5-5F68-47AB-A730-999213B9D3B9}" destId="{CC3413B3-49B3-49DE-8D16-417940DA4935}" srcOrd="4" destOrd="0" parTransId="{112F5F88-A6BF-494C-A77C-D2D0AEC37A6E}" sibTransId="{DF97C10E-9FA4-406D-A5AE-1A333958038A}"/>
    <dgm:cxn modelId="{535548E2-6609-4568-A335-31E44A31AB58}" type="presOf" srcId="{F8929EAA-6D01-496B-9F0C-A2ED5AF14140}" destId="{B933CE01-319B-4FA8-9192-48CD42FC5B78}" srcOrd="0" destOrd="0" presId="urn:microsoft.com/office/officeart/2008/layout/VerticalCurvedList"/>
    <dgm:cxn modelId="{79892FE7-99A6-4CED-8DC5-E2C938483E70}" type="presOf" srcId="{6C76F2FC-6BE3-446A-A9E2-C2179A615D57}" destId="{EAF5E6DC-88BA-4D99-A343-D9C15120C70D}" srcOrd="0" destOrd="0" presId="urn:microsoft.com/office/officeart/2008/layout/VerticalCurvedList"/>
    <dgm:cxn modelId="{9BD429C1-A4D2-4C04-8022-276B77C2FD78}" srcId="{4DE308D5-5F68-47AB-A730-999213B9D3B9}" destId="{24F73203-F2EF-4709-AAA6-052241A94635}" srcOrd="1" destOrd="0" parTransId="{70CB9F6E-1789-4A5D-8466-4661E82F1C31}" sibTransId="{8FB3C3C8-A4C4-4B94-918D-72BC7B27869D}"/>
    <dgm:cxn modelId="{59BE5CC8-435E-4C48-BDD5-66D4AEB68D1A}" type="presOf" srcId="{CC3413B3-49B3-49DE-8D16-417940DA4935}" destId="{AD5142E6-1D1F-4F8A-A663-A1D714E3F5CC}" srcOrd="0" destOrd="0" presId="urn:microsoft.com/office/officeart/2008/layout/VerticalCurvedList"/>
    <dgm:cxn modelId="{C339F123-0E78-4681-BB36-98E37C1B21EF}" type="presOf" srcId="{4DE308D5-5F68-47AB-A730-999213B9D3B9}" destId="{43C62915-5DE5-4845-8BEA-770899765B12}" srcOrd="0" destOrd="0" presId="urn:microsoft.com/office/officeart/2008/layout/VerticalCurvedList"/>
    <dgm:cxn modelId="{E40DB28D-45E6-485C-9621-3E0E02D45414}" srcId="{4DE308D5-5F68-47AB-A730-999213B9D3B9}" destId="{74A7A7E3-029A-49DE-8445-84DC171C0282}" srcOrd="5" destOrd="0" parTransId="{66E12E29-D390-4CD6-BC09-17C7F499804F}" sibTransId="{58E3C495-E174-4FAA-B185-8574BA43A90A}"/>
    <dgm:cxn modelId="{AF606F70-28BF-4965-AEE4-D445173FB6E3}" type="presOf" srcId="{DDAB3797-75DA-42E3-8203-B8E82E5F4418}" destId="{F7B51DC4-DACE-4648-851B-0E7AFA0A6FB7}" srcOrd="0" destOrd="0" presId="urn:microsoft.com/office/officeart/2008/layout/VerticalCurvedList"/>
    <dgm:cxn modelId="{B94EDA5E-D9A9-4D39-B699-1BF9A1E82C59}" srcId="{4DE308D5-5F68-47AB-A730-999213B9D3B9}" destId="{F8929EAA-6D01-496B-9F0C-A2ED5AF14140}" srcOrd="2" destOrd="0" parTransId="{FF55BA17-0936-4C35-A5BD-D8DDCACA60BC}" sibTransId="{36B664C0-1034-4D4A-9260-A707EB27840A}"/>
    <dgm:cxn modelId="{39B760FF-ACE9-4F23-8DF9-C1B060A81BAF}" srcId="{4DE308D5-5F68-47AB-A730-999213B9D3B9}" destId="{DDAB3797-75DA-42E3-8203-B8E82E5F4418}" srcOrd="3" destOrd="0" parTransId="{449DFE88-51CA-4D1B-B9E5-9C84B6EB8838}" sibTransId="{32547AA7-C95B-43B2-B2EF-14CDD49F8262}"/>
    <dgm:cxn modelId="{37236114-CBED-4A0E-9D53-CFC42E9E9DC1}" type="presOf" srcId="{A5FBB9F7-7E04-4D38-96D5-E46AA8150760}" destId="{D6160988-2FC5-4CD9-90D5-54A2CDEFC1A6}" srcOrd="0" destOrd="0" presId="urn:microsoft.com/office/officeart/2008/layout/VerticalCurvedList"/>
    <dgm:cxn modelId="{8674A151-AAC1-46EA-8E82-8C9122E3097A}" type="presParOf" srcId="{43C62915-5DE5-4845-8BEA-770899765B12}" destId="{0C3942F2-0B7C-4712-9B7E-C14621A563AB}" srcOrd="0" destOrd="0" presId="urn:microsoft.com/office/officeart/2008/layout/VerticalCurvedList"/>
    <dgm:cxn modelId="{C7D2B0D2-2E16-47BA-BE0D-466CB885B52D}" type="presParOf" srcId="{0C3942F2-0B7C-4712-9B7E-C14621A563AB}" destId="{71F460EB-90B6-41AE-B666-2B91D7497F5F}" srcOrd="0" destOrd="0" presId="urn:microsoft.com/office/officeart/2008/layout/VerticalCurvedList"/>
    <dgm:cxn modelId="{1A80DC11-820B-423C-86FB-A6988B6A424E}" type="presParOf" srcId="{71F460EB-90B6-41AE-B666-2B91D7497F5F}" destId="{E5C38DCB-1E6E-48CE-92E4-EA35372B978F}" srcOrd="0" destOrd="0" presId="urn:microsoft.com/office/officeart/2008/layout/VerticalCurvedList"/>
    <dgm:cxn modelId="{548F8BDA-B1B7-43A8-8AF1-B9B8B7D17385}" type="presParOf" srcId="{71F460EB-90B6-41AE-B666-2B91D7497F5F}" destId="{EAF5E6DC-88BA-4D99-A343-D9C15120C70D}" srcOrd="1" destOrd="0" presId="urn:microsoft.com/office/officeart/2008/layout/VerticalCurvedList"/>
    <dgm:cxn modelId="{ABD79504-D93C-49F6-8462-A690FB60D694}" type="presParOf" srcId="{71F460EB-90B6-41AE-B666-2B91D7497F5F}" destId="{6B8E2E5B-D93B-431F-A8A6-F2D658DD4823}" srcOrd="2" destOrd="0" presId="urn:microsoft.com/office/officeart/2008/layout/VerticalCurvedList"/>
    <dgm:cxn modelId="{151C78C3-5A7D-4A56-A0C7-ECC34693A835}" type="presParOf" srcId="{71F460EB-90B6-41AE-B666-2B91D7497F5F}" destId="{122979E2-140D-4C14-8DD4-E3AF5CA7C7BB}" srcOrd="3" destOrd="0" presId="urn:microsoft.com/office/officeart/2008/layout/VerticalCurvedList"/>
    <dgm:cxn modelId="{1F44DDC4-2D0A-4CFE-80F7-65BFB859A12D}" type="presParOf" srcId="{0C3942F2-0B7C-4712-9B7E-C14621A563AB}" destId="{D6160988-2FC5-4CD9-90D5-54A2CDEFC1A6}" srcOrd="1" destOrd="0" presId="urn:microsoft.com/office/officeart/2008/layout/VerticalCurvedList"/>
    <dgm:cxn modelId="{5795D836-FAB4-4EC8-8480-53FB639F4A13}" type="presParOf" srcId="{0C3942F2-0B7C-4712-9B7E-C14621A563AB}" destId="{A6CA4BD1-E4CB-4DA0-9496-4AF2D98339E6}" srcOrd="2" destOrd="0" presId="urn:microsoft.com/office/officeart/2008/layout/VerticalCurvedList"/>
    <dgm:cxn modelId="{C153E846-BF4F-4D04-9046-5AB6506859F7}" type="presParOf" srcId="{A6CA4BD1-E4CB-4DA0-9496-4AF2D98339E6}" destId="{1C8BF6BE-7E9A-4990-BA01-2B94E849830B}" srcOrd="0" destOrd="0" presId="urn:microsoft.com/office/officeart/2008/layout/VerticalCurvedList"/>
    <dgm:cxn modelId="{61B2A136-8C45-43D4-A03E-C0110EF42242}" type="presParOf" srcId="{0C3942F2-0B7C-4712-9B7E-C14621A563AB}" destId="{FEA57BE5-AE41-4A15-AACF-D8C9751D6162}" srcOrd="3" destOrd="0" presId="urn:microsoft.com/office/officeart/2008/layout/VerticalCurvedList"/>
    <dgm:cxn modelId="{81867A66-0BFF-4479-A626-1C8099E91A35}" type="presParOf" srcId="{0C3942F2-0B7C-4712-9B7E-C14621A563AB}" destId="{208EB7F8-0D38-4F73-A033-7B7EE01A7EDD}" srcOrd="4" destOrd="0" presId="urn:microsoft.com/office/officeart/2008/layout/VerticalCurvedList"/>
    <dgm:cxn modelId="{53D5453A-0879-4B44-AAB9-0D1ED6243005}" type="presParOf" srcId="{208EB7F8-0D38-4F73-A033-7B7EE01A7EDD}" destId="{6CA9D060-B89B-4097-808E-24325578C6D0}" srcOrd="0" destOrd="0" presId="urn:microsoft.com/office/officeart/2008/layout/VerticalCurvedList"/>
    <dgm:cxn modelId="{A6304209-42E9-4C4C-9553-213C24BF8D3B}" type="presParOf" srcId="{0C3942F2-0B7C-4712-9B7E-C14621A563AB}" destId="{B933CE01-319B-4FA8-9192-48CD42FC5B78}" srcOrd="5" destOrd="0" presId="urn:microsoft.com/office/officeart/2008/layout/VerticalCurvedList"/>
    <dgm:cxn modelId="{3E5048A6-4F6F-4195-9633-A788FF7F6ED9}" type="presParOf" srcId="{0C3942F2-0B7C-4712-9B7E-C14621A563AB}" destId="{DACA7116-A6CE-4E95-AAA8-12C96A288DF8}" srcOrd="6" destOrd="0" presId="urn:microsoft.com/office/officeart/2008/layout/VerticalCurvedList"/>
    <dgm:cxn modelId="{4157ACA4-8DB1-43F7-AF52-424AE8D08536}" type="presParOf" srcId="{DACA7116-A6CE-4E95-AAA8-12C96A288DF8}" destId="{3A0FA3B8-2CE2-47A8-B4D9-2BF1AF375C31}" srcOrd="0" destOrd="0" presId="urn:microsoft.com/office/officeart/2008/layout/VerticalCurvedList"/>
    <dgm:cxn modelId="{2C707B1C-33CE-4D46-B78F-3FCFBE45B61E}" type="presParOf" srcId="{0C3942F2-0B7C-4712-9B7E-C14621A563AB}" destId="{F7B51DC4-DACE-4648-851B-0E7AFA0A6FB7}" srcOrd="7" destOrd="0" presId="urn:microsoft.com/office/officeart/2008/layout/VerticalCurvedList"/>
    <dgm:cxn modelId="{5253065F-1B46-4767-BCA4-6D613704C01E}" type="presParOf" srcId="{0C3942F2-0B7C-4712-9B7E-C14621A563AB}" destId="{4B04DFF5-5A15-4F03-A55C-5EF9F214500D}" srcOrd="8" destOrd="0" presId="urn:microsoft.com/office/officeart/2008/layout/VerticalCurvedList"/>
    <dgm:cxn modelId="{F32C16C1-B077-4AD8-9E96-0ABAF775D680}" type="presParOf" srcId="{4B04DFF5-5A15-4F03-A55C-5EF9F214500D}" destId="{56CF7D5D-3640-491A-9287-957C263F738E}" srcOrd="0" destOrd="0" presId="urn:microsoft.com/office/officeart/2008/layout/VerticalCurvedList"/>
    <dgm:cxn modelId="{B9B44445-0FBC-4F92-9C34-D890EC8436C6}" type="presParOf" srcId="{0C3942F2-0B7C-4712-9B7E-C14621A563AB}" destId="{AD5142E6-1D1F-4F8A-A663-A1D714E3F5CC}" srcOrd="9" destOrd="0" presId="urn:microsoft.com/office/officeart/2008/layout/VerticalCurvedList"/>
    <dgm:cxn modelId="{4318CD8F-DBDF-4981-A56A-64FC57471D62}" type="presParOf" srcId="{0C3942F2-0B7C-4712-9B7E-C14621A563AB}" destId="{9FB52D53-9195-4806-962B-52131A2CC181}" srcOrd="10" destOrd="0" presId="urn:microsoft.com/office/officeart/2008/layout/VerticalCurvedList"/>
    <dgm:cxn modelId="{F908C463-0D26-42B2-81F5-54C38CD1EB4C}" type="presParOf" srcId="{9FB52D53-9195-4806-962B-52131A2CC181}" destId="{8D6BC57F-1BCA-426A-B6F3-C33BC973D29A}" srcOrd="0" destOrd="0" presId="urn:microsoft.com/office/officeart/2008/layout/VerticalCurvedList"/>
    <dgm:cxn modelId="{EBE2B480-C8FF-4888-9EA1-40DD9CD3FD70}" type="presParOf" srcId="{0C3942F2-0B7C-4712-9B7E-C14621A563AB}" destId="{F31D4D90-81BD-4C51-93A1-A6EDFB41D694}" srcOrd="11" destOrd="0" presId="urn:microsoft.com/office/officeart/2008/layout/VerticalCurvedList"/>
    <dgm:cxn modelId="{42321498-F25A-4CF7-A4EA-132879A9BE9E}" type="presParOf" srcId="{0C3942F2-0B7C-4712-9B7E-C14621A563AB}" destId="{4E733DBA-7C65-47D0-AE2C-1594B0D416D2}" srcOrd="12" destOrd="0" presId="urn:microsoft.com/office/officeart/2008/layout/VerticalCurvedList"/>
    <dgm:cxn modelId="{8ED0A3A3-5654-4746-9104-168FD86C20EE}" type="presParOf" srcId="{4E733DBA-7C65-47D0-AE2C-1594B0D416D2}" destId="{0C5A940E-2A5B-4AD7-9604-985822229B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4D0844-9271-4E97-9532-FFFAC81C1943}"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fr-FR"/>
        </a:p>
      </dgm:t>
    </dgm:pt>
    <dgm:pt modelId="{D8BBD8F9-69CA-4FD2-BCD3-F97343097918}">
      <dgm:prSet phldrT="[Texte]" custT="1"/>
      <dgm:spPr/>
      <dgm:t>
        <a:bodyPr/>
        <a:lstStyle/>
        <a:p>
          <a:r>
            <a:rPr lang="fr-FR" sz="2000" dirty="0"/>
            <a:t>Association Loi 1901</a:t>
          </a:r>
        </a:p>
      </dgm:t>
    </dgm:pt>
    <dgm:pt modelId="{380ABF93-632D-4CC6-AA27-C5DD8195992E}" type="parTrans" cxnId="{55CA08D1-F894-4040-B6AE-C3E6D7241186}">
      <dgm:prSet/>
      <dgm:spPr/>
      <dgm:t>
        <a:bodyPr/>
        <a:lstStyle/>
        <a:p>
          <a:endParaRPr lang="fr-FR"/>
        </a:p>
      </dgm:t>
    </dgm:pt>
    <dgm:pt modelId="{4EE50A1E-855F-45E1-BF44-661344DB9D97}" type="sibTrans" cxnId="{55CA08D1-F894-4040-B6AE-C3E6D7241186}">
      <dgm:prSet/>
      <dgm:spPr>
        <a:noFill/>
        <a:ln>
          <a:noFill/>
        </a:ln>
      </dgm:spPr>
      <dgm:t>
        <a:bodyPr/>
        <a:lstStyle/>
        <a:p>
          <a:endParaRPr lang="fr-FR"/>
        </a:p>
      </dgm:t>
    </dgm:pt>
    <dgm:pt modelId="{E4C9B6E2-5952-413B-A432-0AA40B16E583}">
      <dgm:prSet phldrT="[Texte]" custT="1"/>
      <dgm:spPr/>
      <dgm:t>
        <a:bodyPr/>
        <a:lstStyle/>
        <a:p>
          <a:pPr algn="l"/>
          <a:r>
            <a:rPr lang="fr-FR" sz="1100" dirty="0" smtClean="0"/>
            <a:t>- N’appartient à personne</a:t>
          </a:r>
        </a:p>
        <a:p>
          <a:pPr algn="l"/>
          <a:r>
            <a:rPr lang="fr-FR" sz="1100" dirty="0" smtClean="0"/>
            <a:t>- Gestion désintéressée</a:t>
          </a:r>
        </a:p>
        <a:p>
          <a:pPr algn="l"/>
          <a:r>
            <a:rPr lang="fr-FR" sz="1100" dirty="0" smtClean="0"/>
            <a:t>- Rémunérations des dirigeants très limitée</a:t>
          </a:r>
        </a:p>
        <a:p>
          <a:pPr algn="l"/>
          <a:r>
            <a:rPr lang="fr-FR" sz="1100" dirty="0" smtClean="0"/>
            <a:t>- Recevoir dons et legs </a:t>
          </a:r>
        </a:p>
        <a:p>
          <a:pPr algn="l"/>
          <a:r>
            <a:rPr lang="fr-FR" sz="1100" dirty="0" smtClean="0"/>
            <a:t>- Bénévolat</a:t>
          </a:r>
        </a:p>
        <a:p>
          <a:pPr algn="l"/>
          <a:r>
            <a:rPr lang="fr-FR" sz="1100" dirty="0" smtClean="0"/>
            <a:t>- Organisation de la gouvernance libre</a:t>
          </a:r>
          <a:endParaRPr lang="fr-FR" sz="1100" dirty="0"/>
        </a:p>
      </dgm:t>
    </dgm:pt>
    <dgm:pt modelId="{553B4BC6-3681-4D94-8828-020BF6D39E02}" type="parTrans" cxnId="{F772AC00-2DD9-4DDF-A716-B068517C8825}">
      <dgm:prSet/>
      <dgm:spPr/>
      <dgm:t>
        <a:bodyPr/>
        <a:lstStyle/>
        <a:p>
          <a:endParaRPr lang="fr-FR"/>
        </a:p>
      </dgm:t>
    </dgm:pt>
    <dgm:pt modelId="{ED56817D-8B70-4410-A9C4-899846939340}" type="sibTrans" cxnId="{F772AC00-2DD9-4DDF-A716-B068517C8825}">
      <dgm:prSet/>
      <dgm:spPr/>
      <dgm:t>
        <a:bodyPr/>
        <a:lstStyle/>
        <a:p>
          <a:endParaRPr lang="fr-FR"/>
        </a:p>
      </dgm:t>
    </dgm:pt>
    <dgm:pt modelId="{05EB1652-4D10-4ECC-9212-CEC938A9C9DA}">
      <dgm:prSet phldrT="[Texte]" custT="1"/>
      <dgm:spPr/>
      <dgm:t>
        <a:bodyPr/>
        <a:lstStyle/>
        <a:p>
          <a:r>
            <a:rPr lang="fr-FR" sz="2000" dirty="0"/>
            <a:t>Sociétés Coopératives</a:t>
          </a:r>
        </a:p>
      </dgm:t>
    </dgm:pt>
    <dgm:pt modelId="{AC644CEF-ADE8-4205-A56C-37080356A93D}" type="parTrans" cxnId="{7F69B285-7D43-4381-95F8-266DED1F8FF5}">
      <dgm:prSet/>
      <dgm:spPr/>
      <dgm:t>
        <a:bodyPr/>
        <a:lstStyle/>
        <a:p>
          <a:endParaRPr lang="fr-FR"/>
        </a:p>
      </dgm:t>
    </dgm:pt>
    <dgm:pt modelId="{94F43E12-DBA8-4D28-97F0-3866148CB29C}" type="sibTrans" cxnId="{7F69B285-7D43-4381-95F8-266DED1F8FF5}">
      <dgm:prSet/>
      <dgm:spPr>
        <a:noFill/>
        <a:ln>
          <a:noFill/>
        </a:ln>
      </dgm:spPr>
      <dgm:t>
        <a:bodyPr/>
        <a:lstStyle/>
        <a:p>
          <a:endParaRPr lang="fr-FR"/>
        </a:p>
      </dgm:t>
    </dgm:pt>
    <dgm:pt modelId="{DBD5A524-F460-4ACB-8C1B-BE5F097795C2}">
      <dgm:prSet phldrT="[Texte]"/>
      <dgm:spPr/>
      <dgm:t>
        <a:bodyPr/>
        <a:lstStyle/>
        <a:p>
          <a:r>
            <a:rPr lang="fr-FR" dirty="0"/>
            <a:t>SCOP</a:t>
          </a:r>
        </a:p>
      </dgm:t>
    </dgm:pt>
    <dgm:pt modelId="{CA61B7A9-4777-4D7B-9DF5-0FC7B6DFAAA1}" type="parTrans" cxnId="{EAE55E35-1FB4-4FFD-9598-15F3B18BF207}">
      <dgm:prSet/>
      <dgm:spPr/>
      <dgm:t>
        <a:bodyPr/>
        <a:lstStyle/>
        <a:p>
          <a:endParaRPr lang="fr-FR"/>
        </a:p>
      </dgm:t>
    </dgm:pt>
    <dgm:pt modelId="{4E59B2CD-16C3-4437-ABB2-E6DF8B212E0E}" type="sibTrans" cxnId="{EAE55E35-1FB4-4FFD-9598-15F3B18BF207}">
      <dgm:prSet/>
      <dgm:spPr/>
      <dgm:t>
        <a:bodyPr/>
        <a:lstStyle/>
        <a:p>
          <a:endParaRPr lang="fr-FR"/>
        </a:p>
      </dgm:t>
    </dgm:pt>
    <dgm:pt modelId="{1CFD521E-AA6F-4AE9-933A-A9E97DB29AEC}">
      <dgm:prSet phldrT="[Texte]" custT="1">
        <dgm:style>
          <a:lnRef idx="3">
            <a:schemeClr val="lt1"/>
          </a:lnRef>
          <a:fillRef idx="1">
            <a:schemeClr val="accent6"/>
          </a:fillRef>
          <a:effectRef idx="1">
            <a:schemeClr val="accent6"/>
          </a:effectRef>
          <a:fontRef idx="minor">
            <a:schemeClr val="lt1"/>
          </a:fontRef>
        </dgm:style>
      </dgm:prSet>
      <dgm:spPr>
        <a:solidFill>
          <a:schemeClr val="accent2">
            <a:lumMod val="40000"/>
            <a:lumOff val="60000"/>
          </a:schemeClr>
        </a:solidFill>
      </dgm:spPr>
      <dgm:t>
        <a:bodyPr/>
        <a:lstStyle/>
        <a:p>
          <a:r>
            <a:rPr lang="fr-FR" sz="2000" dirty="0"/>
            <a:t>Sociétés commerciales</a:t>
          </a:r>
        </a:p>
      </dgm:t>
    </dgm:pt>
    <dgm:pt modelId="{800A15C9-8842-49E3-8813-D02C69D919AC}" type="parTrans" cxnId="{34586A50-ED11-42E8-B987-F761510B91E5}">
      <dgm:prSet/>
      <dgm:spPr/>
      <dgm:t>
        <a:bodyPr/>
        <a:lstStyle/>
        <a:p>
          <a:endParaRPr lang="fr-FR"/>
        </a:p>
      </dgm:t>
    </dgm:pt>
    <dgm:pt modelId="{86D08F8B-0BCA-43A0-997B-10D009508214}" type="sibTrans" cxnId="{34586A50-ED11-42E8-B987-F761510B91E5}">
      <dgm:prSet/>
      <dgm:spPr>
        <a:noFill/>
        <a:ln>
          <a:noFill/>
        </a:ln>
      </dgm:spPr>
      <dgm:t>
        <a:bodyPr/>
        <a:lstStyle/>
        <a:p>
          <a:endParaRPr lang="fr-FR">
            <a:ln>
              <a:noFill/>
            </a:ln>
            <a:noFill/>
          </a:endParaRPr>
        </a:p>
      </dgm:t>
    </dgm:pt>
    <dgm:pt modelId="{2A65B0F3-F319-4818-BEAC-F872EFE72266}">
      <dgm:prSet phldrT="[Texte]"/>
      <dgm:spPr/>
      <dgm:t>
        <a:bodyPr/>
        <a:lstStyle/>
        <a:p>
          <a:r>
            <a:rPr lang="fr-FR" dirty="0"/>
            <a:t>SAS</a:t>
          </a:r>
        </a:p>
      </dgm:t>
    </dgm:pt>
    <dgm:pt modelId="{013D3A81-02D1-4D15-886D-A0FF4FEBC331}" type="parTrans" cxnId="{764FF547-7A9F-450D-AE1D-95FA3002AF52}">
      <dgm:prSet/>
      <dgm:spPr/>
      <dgm:t>
        <a:bodyPr/>
        <a:lstStyle/>
        <a:p>
          <a:endParaRPr lang="fr-FR"/>
        </a:p>
      </dgm:t>
    </dgm:pt>
    <dgm:pt modelId="{2B689295-B11F-45F0-8D80-F77B1B6BEC06}" type="sibTrans" cxnId="{764FF547-7A9F-450D-AE1D-95FA3002AF52}">
      <dgm:prSet/>
      <dgm:spPr/>
      <dgm:t>
        <a:bodyPr/>
        <a:lstStyle/>
        <a:p>
          <a:endParaRPr lang="fr-FR"/>
        </a:p>
      </dgm:t>
    </dgm:pt>
    <dgm:pt modelId="{1E937A42-D8E2-458D-91AF-623EDC17668E}">
      <dgm:prSet phldrT="[Texte]"/>
      <dgm:spPr/>
      <dgm:t>
        <a:bodyPr/>
        <a:lstStyle/>
        <a:p>
          <a:r>
            <a:rPr lang="fr-FR" dirty="0"/>
            <a:t>SCIC</a:t>
          </a:r>
        </a:p>
      </dgm:t>
    </dgm:pt>
    <dgm:pt modelId="{20F68387-F1D1-4F21-AFBF-47A480C2EB47}" type="parTrans" cxnId="{03434022-D275-4C04-8019-45E1688B0526}">
      <dgm:prSet/>
      <dgm:spPr/>
      <dgm:t>
        <a:bodyPr/>
        <a:lstStyle/>
        <a:p>
          <a:endParaRPr lang="fr-FR"/>
        </a:p>
      </dgm:t>
    </dgm:pt>
    <dgm:pt modelId="{9A814C40-42CB-4C43-ACA5-7790AAAB6EEF}" type="sibTrans" cxnId="{03434022-D275-4C04-8019-45E1688B0526}">
      <dgm:prSet/>
      <dgm:spPr/>
      <dgm:t>
        <a:bodyPr/>
        <a:lstStyle/>
        <a:p>
          <a:endParaRPr lang="fr-FR"/>
        </a:p>
      </dgm:t>
    </dgm:pt>
    <dgm:pt modelId="{03C4F089-2CAC-4778-AE8D-77468C4D220E}">
      <dgm:prSet phldrT="[Texte]"/>
      <dgm:spPr/>
      <dgm:t>
        <a:bodyPr/>
        <a:lstStyle/>
        <a:p>
          <a:r>
            <a:rPr lang="fr-FR" dirty="0"/>
            <a:t>SA</a:t>
          </a:r>
        </a:p>
      </dgm:t>
    </dgm:pt>
    <dgm:pt modelId="{1F29CFE4-D8AD-4C59-9FB5-D65EECAA8F27}" type="parTrans" cxnId="{27ADC271-AD1F-4599-B1FF-BB23A021049D}">
      <dgm:prSet/>
      <dgm:spPr/>
      <dgm:t>
        <a:bodyPr/>
        <a:lstStyle/>
        <a:p>
          <a:endParaRPr lang="fr-FR"/>
        </a:p>
      </dgm:t>
    </dgm:pt>
    <dgm:pt modelId="{CEB62E1D-E47D-4D59-ACA7-040DA2442933}" type="sibTrans" cxnId="{27ADC271-AD1F-4599-B1FF-BB23A021049D}">
      <dgm:prSet/>
      <dgm:spPr/>
      <dgm:t>
        <a:bodyPr/>
        <a:lstStyle/>
        <a:p>
          <a:endParaRPr lang="fr-FR"/>
        </a:p>
      </dgm:t>
    </dgm:pt>
    <dgm:pt modelId="{0B3B9A8F-877C-4F0F-A555-3E85C5564366}">
      <dgm:prSet phldrT="[Texte]"/>
      <dgm:spPr/>
      <dgm:t>
        <a:bodyPr/>
        <a:lstStyle/>
        <a:p>
          <a:r>
            <a:rPr lang="fr-FR" dirty="0"/>
            <a:t>SARL</a:t>
          </a:r>
        </a:p>
      </dgm:t>
    </dgm:pt>
    <dgm:pt modelId="{DBFE5FBC-09CD-4BBB-8F06-2F94A0341A34}" type="parTrans" cxnId="{BA381AA5-BA8E-4840-9C02-8BF178C41D87}">
      <dgm:prSet/>
      <dgm:spPr/>
      <dgm:t>
        <a:bodyPr/>
        <a:lstStyle/>
        <a:p>
          <a:endParaRPr lang="fr-FR"/>
        </a:p>
      </dgm:t>
    </dgm:pt>
    <dgm:pt modelId="{1BEFA225-EBE0-4128-B69F-4FA8BC5C34C3}" type="sibTrans" cxnId="{BA381AA5-BA8E-4840-9C02-8BF178C41D87}">
      <dgm:prSet/>
      <dgm:spPr/>
      <dgm:t>
        <a:bodyPr/>
        <a:lstStyle/>
        <a:p>
          <a:endParaRPr lang="fr-FR"/>
        </a:p>
      </dgm:t>
    </dgm:pt>
    <dgm:pt modelId="{66DE889F-A583-4CB4-903D-1AB6614F84E6}" type="pres">
      <dgm:prSet presAssocID="{744D0844-9271-4E97-9532-FFFAC81C1943}" presName="theList" presStyleCnt="0">
        <dgm:presLayoutVars>
          <dgm:dir/>
          <dgm:animLvl val="lvl"/>
          <dgm:resizeHandles val="exact"/>
        </dgm:presLayoutVars>
      </dgm:prSet>
      <dgm:spPr/>
      <dgm:t>
        <a:bodyPr/>
        <a:lstStyle/>
        <a:p>
          <a:endParaRPr lang="fr-FR"/>
        </a:p>
      </dgm:t>
    </dgm:pt>
    <dgm:pt modelId="{C5BD8B98-787A-466D-8E03-36AA64F49817}" type="pres">
      <dgm:prSet presAssocID="{D8BBD8F9-69CA-4FD2-BCD3-F97343097918}" presName="compNode" presStyleCnt="0"/>
      <dgm:spPr/>
    </dgm:pt>
    <dgm:pt modelId="{DF41E4D6-40E4-404F-968E-673C23F34C59}" type="pres">
      <dgm:prSet presAssocID="{D8BBD8F9-69CA-4FD2-BCD3-F97343097918}" presName="aNode" presStyleLbl="bgShp" presStyleIdx="0" presStyleCnt="3"/>
      <dgm:spPr/>
      <dgm:t>
        <a:bodyPr/>
        <a:lstStyle/>
        <a:p>
          <a:endParaRPr lang="fr-FR"/>
        </a:p>
      </dgm:t>
    </dgm:pt>
    <dgm:pt modelId="{632FA210-44B9-47DD-9AD9-855208EB86A8}" type="pres">
      <dgm:prSet presAssocID="{D8BBD8F9-69CA-4FD2-BCD3-F97343097918}" presName="textNode" presStyleLbl="bgShp" presStyleIdx="0" presStyleCnt="3"/>
      <dgm:spPr/>
      <dgm:t>
        <a:bodyPr/>
        <a:lstStyle/>
        <a:p>
          <a:endParaRPr lang="fr-FR"/>
        </a:p>
      </dgm:t>
    </dgm:pt>
    <dgm:pt modelId="{E52192E2-42EF-47CA-9579-C43E51181348}" type="pres">
      <dgm:prSet presAssocID="{D8BBD8F9-69CA-4FD2-BCD3-F97343097918}" presName="compChildNode" presStyleCnt="0"/>
      <dgm:spPr/>
    </dgm:pt>
    <dgm:pt modelId="{4F744D19-0957-4840-A22C-9A3748680850}" type="pres">
      <dgm:prSet presAssocID="{D8BBD8F9-69CA-4FD2-BCD3-F97343097918}" presName="theInnerList" presStyleCnt="0"/>
      <dgm:spPr/>
    </dgm:pt>
    <dgm:pt modelId="{4EF7A5BD-D5AB-4F28-9C3E-F2996D95D0FE}" type="pres">
      <dgm:prSet presAssocID="{E4C9B6E2-5952-413B-A432-0AA40B16E583}" presName="childNode" presStyleLbl="node1" presStyleIdx="0" presStyleCnt="6" custScaleX="113522" custScaleY="111565">
        <dgm:presLayoutVars>
          <dgm:bulletEnabled val="1"/>
        </dgm:presLayoutVars>
      </dgm:prSet>
      <dgm:spPr/>
      <dgm:t>
        <a:bodyPr/>
        <a:lstStyle/>
        <a:p>
          <a:endParaRPr lang="fr-FR"/>
        </a:p>
      </dgm:t>
    </dgm:pt>
    <dgm:pt modelId="{14A7BB1A-5F26-4303-A6D2-702FAA699ECA}" type="pres">
      <dgm:prSet presAssocID="{D8BBD8F9-69CA-4FD2-BCD3-F97343097918}" presName="aSpace" presStyleCnt="0"/>
      <dgm:spPr/>
    </dgm:pt>
    <dgm:pt modelId="{8E804E36-0248-4AA4-A725-293BDE85BEA2}" type="pres">
      <dgm:prSet presAssocID="{05EB1652-4D10-4ECC-9212-CEC938A9C9DA}" presName="compNode" presStyleCnt="0"/>
      <dgm:spPr/>
    </dgm:pt>
    <dgm:pt modelId="{1F07D3D4-7E3C-4893-8EE1-835012FA892D}" type="pres">
      <dgm:prSet presAssocID="{05EB1652-4D10-4ECC-9212-CEC938A9C9DA}" presName="aNode" presStyleLbl="bgShp" presStyleIdx="1" presStyleCnt="3"/>
      <dgm:spPr/>
      <dgm:t>
        <a:bodyPr/>
        <a:lstStyle/>
        <a:p>
          <a:endParaRPr lang="fr-FR"/>
        </a:p>
      </dgm:t>
    </dgm:pt>
    <dgm:pt modelId="{47872648-4862-46A7-885D-7F006B88B311}" type="pres">
      <dgm:prSet presAssocID="{05EB1652-4D10-4ECC-9212-CEC938A9C9DA}" presName="textNode" presStyleLbl="bgShp" presStyleIdx="1" presStyleCnt="3"/>
      <dgm:spPr/>
      <dgm:t>
        <a:bodyPr/>
        <a:lstStyle/>
        <a:p>
          <a:endParaRPr lang="fr-FR"/>
        </a:p>
      </dgm:t>
    </dgm:pt>
    <dgm:pt modelId="{F7226479-898E-4F62-AD0C-EDC3D40F66FA}" type="pres">
      <dgm:prSet presAssocID="{05EB1652-4D10-4ECC-9212-CEC938A9C9DA}" presName="compChildNode" presStyleCnt="0"/>
      <dgm:spPr/>
    </dgm:pt>
    <dgm:pt modelId="{113372E7-9D43-4C62-BBC3-B0FEC02CA061}" type="pres">
      <dgm:prSet presAssocID="{05EB1652-4D10-4ECC-9212-CEC938A9C9DA}" presName="theInnerList" presStyleCnt="0"/>
      <dgm:spPr/>
    </dgm:pt>
    <dgm:pt modelId="{2BE3AFE6-92E9-472C-ADB9-9620771CFD7A}" type="pres">
      <dgm:prSet presAssocID="{DBD5A524-F460-4ACB-8C1B-BE5F097795C2}" presName="childNode" presStyleLbl="node1" presStyleIdx="1" presStyleCnt="6" custScaleX="113522" custScaleY="111565">
        <dgm:presLayoutVars>
          <dgm:bulletEnabled val="1"/>
        </dgm:presLayoutVars>
      </dgm:prSet>
      <dgm:spPr/>
      <dgm:t>
        <a:bodyPr/>
        <a:lstStyle/>
        <a:p>
          <a:endParaRPr lang="fr-FR"/>
        </a:p>
      </dgm:t>
    </dgm:pt>
    <dgm:pt modelId="{F691AEA7-654C-414C-8D2B-C5D607C59E8E}" type="pres">
      <dgm:prSet presAssocID="{DBD5A524-F460-4ACB-8C1B-BE5F097795C2}" presName="aSpace2" presStyleCnt="0"/>
      <dgm:spPr/>
    </dgm:pt>
    <dgm:pt modelId="{A09FA671-D8A7-45C9-A0C7-57860A6A4280}" type="pres">
      <dgm:prSet presAssocID="{1E937A42-D8E2-458D-91AF-623EDC17668E}" presName="childNode" presStyleLbl="node1" presStyleIdx="2" presStyleCnt="6" custScaleX="113746" custScaleY="117628" custLinFactNeighborX="1157" custLinFactNeighborY="5972">
        <dgm:presLayoutVars>
          <dgm:bulletEnabled val="1"/>
        </dgm:presLayoutVars>
      </dgm:prSet>
      <dgm:spPr/>
      <dgm:t>
        <a:bodyPr/>
        <a:lstStyle/>
        <a:p>
          <a:endParaRPr lang="fr-FR"/>
        </a:p>
      </dgm:t>
    </dgm:pt>
    <dgm:pt modelId="{6F89EF09-9A8C-4A7E-8C70-B2D73869BDFF}" type="pres">
      <dgm:prSet presAssocID="{05EB1652-4D10-4ECC-9212-CEC938A9C9DA}" presName="aSpace" presStyleCnt="0"/>
      <dgm:spPr/>
    </dgm:pt>
    <dgm:pt modelId="{8C272C9E-0724-4711-83B7-1C1AE49F42F6}" type="pres">
      <dgm:prSet presAssocID="{1CFD521E-AA6F-4AE9-933A-A9E97DB29AEC}" presName="compNode" presStyleCnt="0"/>
      <dgm:spPr/>
    </dgm:pt>
    <dgm:pt modelId="{4394B1CA-ACA7-4E8C-9CAE-C8CCA9EC5FCC}" type="pres">
      <dgm:prSet presAssocID="{1CFD521E-AA6F-4AE9-933A-A9E97DB29AEC}" presName="aNode" presStyleLbl="bgShp" presStyleIdx="2" presStyleCnt="3"/>
      <dgm:spPr/>
      <dgm:t>
        <a:bodyPr/>
        <a:lstStyle/>
        <a:p>
          <a:endParaRPr lang="fr-FR"/>
        </a:p>
      </dgm:t>
    </dgm:pt>
    <dgm:pt modelId="{8EF0FB53-02D2-4DEB-805C-58FC707D5359}" type="pres">
      <dgm:prSet presAssocID="{1CFD521E-AA6F-4AE9-933A-A9E97DB29AEC}" presName="textNode" presStyleLbl="bgShp" presStyleIdx="2" presStyleCnt="3"/>
      <dgm:spPr/>
      <dgm:t>
        <a:bodyPr/>
        <a:lstStyle/>
        <a:p>
          <a:endParaRPr lang="fr-FR"/>
        </a:p>
      </dgm:t>
    </dgm:pt>
    <dgm:pt modelId="{74CB4076-6408-469A-A294-E54B9ECE4861}" type="pres">
      <dgm:prSet presAssocID="{1CFD521E-AA6F-4AE9-933A-A9E97DB29AEC}" presName="compChildNode" presStyleCnt="0"/>
      <dgm:spPr/>
    </dgm:pt>
    <dgm:pt modelId="{6250FDA3-4C29-4538-BAAE-F7CB47542418}" type="pres">
      <dgm:prSet presAssocID="{1CFD521E-AA6F-4AE9-933A-A9E97DB29AEC}" presName="theInnerList" presStyleCnt="0"/>
      <dgm:spPr/>
    </dgm:pt>
    <dgm:pt modelId="{65FEF08E-9A7A-4269-A710-067DCE9276BD}" type="pres">
      <dgm:prSet presAssocID="{2A65B0F3-F319-4818-BEAC-F872EFE72266}" presName="childNode" presStyleLbl="node1" presStyleIdx="3" presStyleCnt="6" custScaleX="113522" custScaleY="111565">
        <dgm:presLayoutVars>
          <dgm:bulletEnabled val="1"/>
        </dgm:presLayoutVars>
      </dgm:prSet>
      <dgm:spPr/>
      <dgm:t>
        <a:bodyPr/>
        <a:lstStyle/>
        <a:p>
          <a:endParaRPr lang="fr-FR"/>
        </a:p>
      </dgm:t>
    </dgm:pt>
    <dgm:pt modelId="{8D5EC713-98C4-4255-918A-FB9A15D9A41D}" type="pres">
      <dgm:prSet presAssocID="{2A65B0F3-F319-4818-BEAC-F872EFE72266}" presName="aSpace2" presStyleCnt="0"/>
      <dgm:spPr/>
    </dgm:pt>
    <dgm:pt modelId="{2F5758F5-E95D-4FE8-AC4D-7920A37F05F2}" type="pres">
      <dgm:prSet presAssocID="{03C4F089-2CAC-4778-AE8D-77468C4D220E}" presName="childNode" presStyleLbl="node1" presStyleIdx="4" presStyleCnt="6">
        <dgm:presLayoutVars>
          <dgm:bulletEnabled val="1"/>
        </dgm:presLayoutVars>
      </dgm:prSet>
      <dgm:spPr/>
      <dgm:t>
        <a:bodyPr/>
        <a:lstStyle/>
        <a:p>
          <a:endParaRPr lang="fr-FR"/>
        </a:p>
      </dgm:t>
    </dgm:pt>
    <dgm:pt modelId="{1B1444A8-EAEE-4A3E-850D-2E1218D32B55}" type="pres">
      <dgm:prSet presAssocID="{03C4F089-2CAC-4778-AE8D-77468C4D220E}" presName="aSpace2" presStyleCnt="0"/>
      <dgm:spPr/>
    </dgm:pt>
    <dgm:pt modelId="{03E1FE7B-A4CA-4740-9B1B-287C9937E4E8}" type="pres">
      <dgm:prSet presAssocID="{0B3B9A8F-877C-4F0F-A555-3E85C5564366}" presName="childNode" presStyleLbl="node1" presStyleIdx="5" presStyleCnt="6">
        <dgm:presLayoutVars>
          <dgm:bulletEnabled val="1"/>
        </dgm:presLayoutVars>
      </dgm:prSet>
      <dgm:spPr/>
      <dgm:t>
        <a:bodyPr/>
        <a:lstStyle/>
        <a:p>
          <a:endParaRPr lang="fr-FR"/>
        </a:p>
      </dgm:t>
    </dgm:pt>
  </dgm:ptLst>
  <dgm:cxnLst>
    <dgm:cxn modelId="{2A460345-C700-44F2-B390-393744B97120}" type="presOf" srcId="{DBD5A524-F460-4ACB-8C1B-BE5F097795C2}" destId="{2BE3AFE6-92E9-472C-ADB9-9620771CFD7A}" srcOrd="0" destOrd="0" presId="urn:microsoft.com/office/officeart/2005/8/layout/lProcess2"/>
    <dgm:cxn modelId="{764FF547-7A9F-450D-AE1D-95FA3002AF52}" srcId="{1CFD521E-AA6F-4AE9-933A-A9E97DB29AEC}" destId="{2A65B0F3-F319-4818-BEAC-F872EFE72266}" srcOrd="0" destOrd="0" parTransId="{013D3A81-02D1-4D15-886D-A0FF4FEBC331}" sibTransId="{2B689295-B11F-45F0-8D80-F77B1B6BEC06}"/>
    <dgm:cxn modelId="{27ADC271-AD1F-4599-B1FF-BB23A021049D}" srcId="{1CFD521E-AA6F-4AE9-933A-A9E97DB29AEC}" destId="{03C4F089-2CAC-4778-AE8D-77468C4D220E}" srcOrd="1" destOrd="0" parTransId="{1F29CFE4-D8AD-4C59-9FB5-D65EECAA8F27}" sibTransId="{CEB62E1D-E47D-4D59-ACA7-040DA2442933}"/>
    <dgm:cxn modelId="{86C3A7F3-6410-406B-85C5-46AA8A6E15C8}" type="presOf" srcId="{03C4F089-2CAC-4778-AE8D-77468C4D220E}" destId="{2F5758F5-E95D-4FE8-AC4D-7920A37F05F2}" srcOrd="0" destOrd="0" presId="urn:microsoft.com/office/officeart/2005/8/layout/lProcess2"/>
    <dgm:cxn modelId="{9CE9C1E3-1828-42A6-8F84-AD5802AB7624}" type="presOf" srcId="{D8BBD8F9-69CA-4FD2-BCD3-F97343097918}" destId="{632FA210-44B9-47DD-9AD9-855208EB86A8}" srcOrd="1" destOrd="0" presId="urn:microsoft.com/office/officeart/2005/8/layout/lProcess2"/>
    <dgm:cxn modelId="{BA381AA5-BA8E-4840-9C02-8BF178C41D87}" srcId="{1CFD521E-AA6F-4AE9-933A-A9E97DB29AEC}" destId="{0B3B9A8F-877C-4F0F-A555-3E85C5564366}" srcOrd="2" destOrd="0" parTransId="{DBFE5FBC-09CD-4BBB-8F06-2F94A0341A34}" sibTransId="{1BEFA225-EBE0-4128-B69F-4FA8BC5C34C3}"/>
    <dgm:cxn modelId="{3AB9639F-A67B-4576-8B96-35D8AD48BF2C}" type="presOf" srcId="{744D0844-9271-4E97-9532-FFFAC81C1943}" destId="{66DE889F-A583-4CB4-903D-1AB6614F84E6}" srcOrd="0" destOrd="0" presId="urn:microsoft.com/office/officeart/2005/8/layout/lProcess2"/>
    <dgm:cxn modelId="{E0B14789-7FBA-44C0-B851-FEC20049532D}" type="presOf" srcId="{1CFD521E-AA6F-4AE9-933A-A9E97DB29AEC}" destId="{4394B1CA-ACA7-4E8C-9CAE-C8CCA9EC5FCC}" srcOrd="0" destOrd="0" presId="urn:microsoft.com/office/officeart/2005/8/layout/lProcess2"/>
    <dgm:cxn modelId="{EAE55E35-1FB4-4FFD-9598-15F3B18BF207}" srcId="{05EB1652-4D10-4ECC-9212-CEC938A9C9DA}" destId="{DBD5A524-F460-4ACB-8C1B-BE5F097795C2}" srcOrd="0" destOrd="0" parTransId="{CA61B7A9-4777-4D7B-9DF5-0FC7B6DFAAA1}" sibTransId="{4E59B2CD-16C3-4437-ABB2-E6DF8B212E0E}"/>
    <dgm:cxn modelId="{03434022-D275-4C04-8019-45E1688B0526}" srcId="{05EB1652-4D10-4ECC-9212-CEC938A9C9DA}" destId="{1E937A42-D8E2-458D-91AF-623EDC17668E}" srcOrd="1" destOrd="0" parTransId="{20F68387-F1D1-4F21-AFBF-47A480C2EB47}" sibTransId="{9A814C40-42CB-4C43-ACA5-7790AAAB6EEF}"/>
    <dgm:cxn modelId="{34586A50-ED11-42E8-B987-F761510B91E5}" srcId="{744D0844-9271-4E97-9532-FFFAC81C1943}" destId="{1CFD521E-AA6F-4AE9-933A-A9E97DB29AEC}" srcOrd="2" destOrd="0" parTransId="{800A15C9-8842-49E3-8813-D02C69D919AC}" sibTransId="{86D08F8B-0BCA-43A0-997B-10D009508214}"/>
    <dgm:cxn modelId="{75F06E5B-3D83-41C2-8083-80664FDF4140}" type="presOf" srcId="{E4C9B6E2-5952-413B-A432-0AA40B16E583}" destId="{4EF7A5BD-D5AB-4F28-9C3E-F2996D95D0FE}" srcOrd="0" destOrd="0" presId="urn:microsoft.com/office/officeart/2005/8/layout/lProcess2"/>
    <dgm:cxn modelId="{1CD3C261-2A95-4897-8EFD-820D3A38A944}" type="presOf" srcId="{2A65B0F3-F319-4818-BEAC-F872EFE72266}" destId="{65FEF08E-9A7A-4269-A710-067DCE9276BD}" srcOrd="0" destOrd="0" presId="urn:microsoft.com/office/officeart/2005/8/layout/lProcess2"/>
    <dgm:cxn modelId="{5CA271A0-06B8-4AB5-B4BC-2DECB49E9E04}" type="presOf" srcId="{0B3B9A8F-877C-4F0F-A555-3E85C5564366}" destId="{03E1FE7B-A4CA-4740-9B1B-287C9937E4E8}" srcOrd="0" destOrd="0" presId="urn:microsoft.com/office/officeart/2005/8/layout/lProcess2"/>
    <dgm:cxn modelId="{AA7A14B6-9BDC-4351-8241-A1B802590889}" type="presOf" srcId="{D8BBD8F9-69CA-4FD2-BCD3-F97343097918}" destId="{DF41E4D6-40E4-404F-968E-673C23F34C59}" srcOrd="0" destOrd="0" presId="urn:microsoft.com/office/officeart/2005/8/layout/lProcess2"/>
    <dgm:cxn modelId="{9200B2BD-1F4A-4873-AEFB-29961776A79C}" type="presOf" srcId="{05EB1652-4D10-4ECC-9212-CEC938A9C9DA}" destId="{1F07D3D4-7E3C-4893-8EE1-835012FA892D}" srcOrd="0" destOrd="0" presId="urn:microsoft.com/office/officeart/2005/8/layout/lProcess2"/>
    <dgm:cxn modelId="{6A0E247C-F2D7-4562-8FE1-A941B1E4DBBC}" type="presOf" srcId="{05EB1652-4D10-4ECC-9212-CEC938A9C9DA}" destId="{47872648-4862-46A7-885D-7F006B88B311}" srcOrd="1" destOrd="0" presId="urn:microsoft.com/office/officeart/2005/8/layout/lProcess2"/>
    <dgm:cxn modelId="{F772AC00-2DD9-4DDF-A716-B068517C8825}" srcId="{D8BBD8F9-69CA-4FD2-BCD3-F97343097918}" destId="{E4C9B6E2-5952-413B-A432-0AA40B16E583}" srcOrd="0" destOrd="0" parTransId="{553B4BC6-3681-4D94-8828-020BF6D39E02}" sibTransId="{ED56817D-8B70-4410-A9C4-899846939340}"/>
    <dgm:cxn modelId="{55CA08D1-F894-4040-B6AE-C3E6D7241186}" srcId="{744D0844-9271-4E97-9532-FFFAC81C1943}" destId="{D8BBD8F9-69CA-4FD2-BCD3-F97343097918}" srcOrd="0" destOrd="0" parTransId="{380ABF93-632D-4CC6-AA27-C5DD8195992E}" sibTransId="{4EE50A1E-855F-45E1-BF44-661344DB9D97}"/>
    <dgm:cxn modelId="{ABF6220A-05BD-442B-B3B5-F3BF1D1BE3E4}" type="presOf" srcId="{1CFD521E-AA6F-4AE9-933A-A9E97DB29AEC}" destId="{8EF0FB53-02D2-4DEB-805C-58FC707D5359}" srcOrd="1" destOrd="0" presId="urn:microsoft.com/office/officeart/2005/8/layout/lProcess2"/>
    <dgm:cxn modelId="{7F69B285-7D43-4381-95F8-266DED1F8FF5}" srcId="{744D0844-9271-4E97-9532-FFFAC81C1943}" destId="{05EB1652-4D10-4ECC-9212-CEC938A9C9DA}" srcOrd="1" destOrd="0" parTransId="{AC644CEF-ADE8-4205-A56C-37080356A93D}" sibTransId="{94F43E12-DBA8-4D28-97F0-3866148CB29C}"/>
    <dgm:cxn modelId="{124ACD41-F063-4273-B14B-AE2FE7403B26}" type="presOf" srcId="{1E937A42-D8E2-458D-91AF-623EDC17668E}" destId="{A09FA671-D8A7-45C9-A0C7-57860A6A4280}" srcOrd="0" destOrd="0" presId="urn:microsoft.com/office/officeart/2005/8/layout/lProcess2"/>
    <dgm:cxn modelId="{C46AE897-C636-46CA-A5D8-E58B51930A90}" type="presParOf" srcId="{66DE889F-A583-4CB4-903D-1AB6614F84E6}" destId="{C5BD8B98-787A-466D-8E03-36AA64F49817}" srcOrd="0" destOrd="0" presId="urn:microsoft.com/office/officeart/2005/8/layout/lProcess2"/>
    <dgm:cxn modelId="{57A217BE-87DD-4A95-9964-B886CA94041D}" type="presParOf" srcId="{C5BD8B98-787A-466D-8E03-36AA64F49817}" destId="{DF41E4D6-40E4-404F-968E-673C23F34C59}" srcOrd="0" destOrd="0" presId="urn:microsoft.com/office/officeart/2005/8/layout/lProcess2"/>
    <dgm:cxn modelId="{8B9ACEFF-3E02-4E71-A96E-6265BD8D3691}" type="presParOf" srcId="{C5BD8B98-787A-466D-8E03-36AA64F49817}" destId="{632FA210-44B9-47DD-9AD9-855208EB86A8}" srcOrd="1" destOrd="0" presId="urn:microsoft.com/office/officeart/2005/8/layout/lProcess2"/>
    <dgm:cxn modelId="{B8A44F51-6F9D-41DD-8C50-318029030332}" type="presParOf" srcId="{C5BD8B98-787A-466D-8E03-36AA64F49817}" destId="{E52192E2-42EF-47CA-9579-C43E51181348}" srcOrd="2" destOrd="0" presId="urn:microsoft.com/office/officeart/2005/8/layout/lProcess2"/>
    <dgm:cxn modelId="{EB9757D0-699C-4C5B-8FDB-295955B3E6D8}" type="presParOf" srcId="{E52192E2-42EF-47CA-9579-C43E51181348}" destId="{4F744D19-0957-4840-A22C-9A3748680850}" srcOrd="0" destOrd="0" presId="urn:microsoft.com/office/officeart/2005/8/layout/lProcess2"/>
    <dgm:cxn modelId="{9A85C933-DF0F-46FA-85AD-083692EC7901}" type="presParOf" srcId="{4F744D19-0957-4840-A22C-9A3748680850}" destId="{4EF7A5BD-D5AB-4F28-9C3E-F2996D95D0FE}" srcOrd="0" destOrd="0" presId="urn:microsoft.com/office/officeart/2005/8/layout/lProcess2"/>
    <dgm:cxn modelId="{5BBED138-8E71-4884-8175-218147923F8E}" type="presParOf" srcId="{66DE889F-A583-4CB4-903D-1AB6614F84E6}" destId="{14A7BB1A-5F26-4303-A6D2-702FAA699ECA}" srcOrd="1" destOrd="0" presId="urn:microsoft.com/office/officeart/2005/8/layout/lProcess2"/>
    <dgm:cxn modelId="{4DF41F96-AD9D-429B-80F9-EE116228426E}" type="presParOf" srcId="{66DE889F-A583-4CB4-903D-1AB6614F84E6}" destId="{8E804E36-0248-4AA4-A725-293BDE85BEA2}" srcOrd="2" destOrd="0" presId="urn:microsoft.com/office/officeart/2005/8/layout/lProcess2"/>
    <dgm:cxn modelId="{C8255416-E94B-414E-AF0C-7179EADD621F}" type="presParOf" srcId="{8E804E36-0248-4AA4-A725-293BDE85BEA2}" destId="{1F07D3D4-7E3C-4893-8EE1-835012FA892D}" srcOrd="0" destOrd="0" presId="urn:microsoft.com/office/officeart/2005/8/layout/lProcess2"/>
    <dgm:cxn modelId="{7959682B-2C11-4D29-BF96-2C56A34D25DC}" type="presParOf" srcId="{8E804E36-0248-4AA4-A725-293BDE85BEA2}" destId="{47872648-4862-46A7-885D-7F006B88B311}" srcOrd="1" destOrd="0" presId="urn:microsoft.com/office/officeart/2005/8/layout/lProcess2"/>
    <dgm:cxn modelId="{E456C0DC-0730-4B4E-A86B-954238A7B751}" type="presParOf" srcId="{8E804E36-0248-4AA4-A725-293BDE85BEA2}" destId="{F7226479-898E-4F62-AD0C-EDC3D40F66FA}" srcOrd="2" destOrd="0" presId="urn:microsoft.com/office/officeart/2005/8/layout/lProcess2"/>
    <dgm:cxn modelId="{471A4F19-9B0F-428D-B663-E705CB6DB432}" type="presParOf" srcId="{F7226479-898E-4F62-AD0C-EDC3D40F66FA}" destId="{113372E7-9D43-4C62-BBC3-B0FEC02CA061}" srcOrd="0" destOrd="0" presId="urn:microsoft.com/office/officeart/2005/8/layout/lProcess2"/>
    <dgm:cxn modelId="{B3263240-0CE2-4258-9A5C-7239C11A9C8B}" type="presParOf" srcId="{113372E7-9D43-4C62-BBC3-B0FEC02CA061}" destId="{2BE3AFE6-92E9-472C-ADB9-9620771CFD7A}" srcOrd="0" destOrd="0" presId="urn:microsoft.com/office/officeart/2005/8/layout/lProcess2"/>
    <dgm:cxn modelId="{92247752-F16D-4794-B368-4ACB0A8D6FCB}" type="presParOf" srcId="{113372E7-9D43-4C62-BBC3-B0FEC02CA061}" destId="{F691AEA7-654C-414C-8D2B-C5D607C59E8E}" srcOrd="1" destOrd="0" presId="urn:microsoft.com/office/officeart/2005/8/layout/lProcess2"/>
    <dgm:cxn modelId="{25612856-1B7F-4913-8A22-BA9AD94120CE}" type="presParOf" srcId="{113372E7-9D43-4C62-BBC3-B0FEC02CA061}" destId="{A09FA671-D8A7-45C9-A0C7-57860A6A4280}" srcOrd="2" destOrd="0" presId="urn:microsoft.com/office/officeart/2005/8/layout/lProcess2"/>
    <dgm:cxn modelId="{9D230560-285E-47E2-B65F-FA927E2C36FC}" type="presParOf" srcId="{66DE889F-A583-4CB4-903D-1AB6614F84E6}" destId="{6F89EF09-9A8C-4A7E-8C70-B2D73869BDFF}" srcOrd="3" destOrd="0" presId="urn:microsoft.com/office/officeart/2005/8/layout/lProcess2"/>
    <dgm:cxn modelId="{D99E80AC-FFD7-48D5-B9DD-101C3CCE58FA}" type="presParOf" srcId="{66DE889F-A583-4CB4-903D-1AB6614F84E6}" destId="{8C272C9E-0724-4711-83B7-1C1AE49F42F6}" srcOrd="4" destOrd="0" presId="urn:microsoft.com/office/officeart/2005/8/layout/lProcess2"/>
    <dgm:cxn modelId="{B4EB48C4-B19B-4FAE-81B3-1AB18954A671}" type="presParOf" srcId="{8C272C9E-0724-4711-83B7-1C1AE49F42F6}" destId="{4394B1CA-ACA7-4E8C-9CAE-C8CCA9EC5FCC}" srcOrd="0" destOrd="0" presId="urn:microsoft.com/office/officeart/2005/8/layout/lProcess2"/>
    <dgm:cxn modelId="{46782297-7DD9-479B-AE3E-1FAA00444091}" type="presParOf" srcId="{8C272C9E-0724-4711-83B7-1C1AE49F42F6}" destId="{8EF0FB53-02D2-4DEB-805C-58FC707D5359}" srcOrd="1" destOrd="0" presId="urn:microsoft.com/office/officeart/2005/8/layout/lProcess2"/>
    <dgm:cxn modelId="{4DEAFB4D-9352-4917-802F-1BDE8702022D}" type="presParOf" srcId="{8C272C9E-0724-4711-83B7-1C1AE49F42F6}" destId="{74CB4076-6408-469A-A294-E54B9ECE4861}" srcOrd="2" destOrd="0" presId="urn:microsoft.com/office/officeart/2005/8/layout/lProcess2"/>
    <dgm:cxn modelId="{4C6EECAF-9C5B-4857-9B32-E3E185A0986B}" type="presParOf" srcId="{74CB4076-6408-469A-A294-E54B9ECE4861}" destId="{6250FDA3-4C29-4538-BAAE-F7CB47542418}" srcOrd="0" destOrd="0" presId="urn:microsoft.com/office/officeart/2005/8/layout/lProcess2"/>
    <dgm:cxn modelId="{6B3B3396-9F63-4CC9-88E9-AA69DDCD428B}" type="presParOf" srcId="{6250FDA3-4C29-4538-BAAE-F7CB47542418}" destId="{65FEF08E-9A7A-4269-A710-067DCE9276BD}" srcOrd="0" destOrd="0" presId="urn:microsoft.com/office/officeart/2005/8/layout/lProcess2"/>
    <dgm:cxn modelId="{0DC4BD4C-A4A2-46BB-82A0-7BAF7B6D89DB}" type="presParOf" srcId="{6250FDA3-4C29-4538-BAAE-F7CB47542418}" destId="{8D5EC713-98C4-4255-918A-FB9A15D9A41D}" srcOrd="1" destOrd="0" presId="urn:microsoft.com/office/officeart/2005/8/layout/lProcess2"/>
    <dgm:cxn modelId="{CF3D0B50-D165-4D3D-88D5-710125B02379}" type="presParOf" srcId="{6250FDA3-4C29-4538-BAAE-F7CB47542418}" destId="{2F5758F5-E95D-4FE8-AC4D-7920A37F05F2}" srcOrd="2" destOrd="0" presId="urn:microsoft.com/office/officeart/2005/8/layout/lProcess2"/>
    <dgm:cxn modelId="{ACA06DDB-9DDC-4888-B4E8-2511BC0C05CD}" type="presParOf" srcId="{6250FDA3-4C29-4538-BAAE-F7CB47542418}" destId="{1B1444A8-EAEE-4A3E-850D-2E1218D32B55}" srcOrd="3" destOrd="0" presId="urn:microsoft.com/office/officeart/2005/8/layout/lProcess2"/>
    <dgm:cxn modelId="{60A401F9-C46B-417E-834A-91BA95838782}" type="presParOf" srcId="{6250FDA3-4C29-4538-BAAE-F7CB47542418}" destId="{03E1FE7B-A4CA-4740-9B1B-287C9937E4E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44D0844-9271-4E97-9532-FFFAC81C1943}"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fr-FR"/>
        </a:p>
      </dgm:t>
    </dgm:pt>
    <dgm:pt modelId="{05EB1652-4D10-4ECC-9212-CEC938A9C9DA}">
      <dgm:prSet phldrT="[Texte]" custT="1"/>
      <dgm:spPr/>
      <dgm:t>
        <a:bodyPr/>
        <a:lstStyle/>
        <a:p>
          <a:r>
            <a:rPr lang="fr-FR" sz="2000" dirty="0"/>
            <a:t>Sociétés Coopératives</a:t>
          </a:r>
        </a:p>
      </dgm:t>
    </dgm:pt>
    <dgm:pt modelId="{AC644CEF-ADE8-4205-A56C-37080356A93D}" type="parTrans" cxnId="{7F69B285-7D43-4381-95F8-266DED1F8FF5}">
      <dgm:prSet/>
      <dgm:spPr/>
      <dgm:t>
        <a:bodyPr/>
        <a:lstStyle/>
        <a:p>
          <a:endParaRPr lang="fr-FR"/>
        </a:p>
      </dgm:t>
    </dgm:pt>
    <dgm:pt modelId="{94F43E12-DBA8-4D28-97F0-3866148CB29C}" type="sibTrans" cxnId="{7F69B285-7D43-4381-95F8-266DED1F8FF5}">
      <dgm:prSet/>
      <dgm:spPr>
        <a:noFill/>
        <a:ln>
          <a:noFill/>
        </a:ln>
      </dgm:spPr>
      <dgm:t>
        <a:bodyPr/>
        <a:lstStyle/>
        <a:p>
          <a:endParaRPr lang="fr-FR"/>
        </a:p>
      </dgm:t>
    </dgm:pt>
    <dgm:pt modelId="{DBD5A524-F460-4ACB-8C1B-BE5F097795C2}">
      <dgm:prSet phldrT="[Texte]"/>
      <dgm:spPr/>
      <dgm:t>
        <a:bodyPr/>
        <a:lstStyle/>
        <a:p>
          <a:r>
            <a:rPr lang="fr-FR" dirty="0"/>
            <a:t>SCOP</a:t>
          </a:r>
        </a:p>
      </dgm:t>
    </dgm:pt>
    <dgm:pt modelId="{CA61B7A9-4777-4D7B-9DF5-0FC7B6DFAAA1}" type="parTrans" cxnId="{EAE55E35-1FB4-4FFD-9598-15F3B18BF207}">
      <dgm:prSet/>
      <dgm:spPr/>
      <dgm:t>
        <a:bodyPr/>
        <a:lstStyle/>
        <a:p>
          <a:endParaRPr lang="fr-FR"/>
        </a:p>
      </dgm:t>
    </dgm:pt>
    <dgm:pt modelId="{4E59B2CD-16C3-4437-ABB2-E6DF8B212E0E}" type="sibTrans" cxnId="{EAE55E35-1FB4-4FFD-9598-15F3B18BF207}">
      <dgm:prSet/>
      <dgm:spPr/>
      <dgm:t>
        <a:bodyPr/>
        <a:lstStyle/>
        <a:p>
          <a:endParaRPr lang="fr-FR"/>
        </a:p>
      </dgm:t>
    </dgm:pt>
    <dgm:pt modelId="{1CFD521E-AA6F-4AE9-933A-A9E97DB29AEC}">
      <dgm:prSet phldrT="[Texte]" custT="1">
        <dgm:style>
          <a:lnRef idx="3">
            <a:schemeClr val="lt1"/>
          </a:lnRef>
          <a:fillRef idx="1">
            <a:schemeClr val="accent6"/>
          </a:fillRef>
          <a:effectRef idx="1">
            <a:schemeClr val="accent6"/>
          </a:effectRef>
          <a:fontRef idx="minor">
            <a:schemeClr val="lt1"/>
          </a:fontRef>
        </dgm:style>
      </dgm:prSet>
      <dgm:spPr>
        <a:solidFill>
          <a:schemeClr val="accent2">
            <a:lumMod val="40000"/>
            <a:lumOff val="60000"/>
          </a:schemeClr>
        </a:solidFill>
      </dgm:spPr>
      <dgm:t>
        <a:bodyPr/>
        <a:lstStyle/>
        <a:p>
          <a:r>
            <a:rPr lang="fr-FR" sz="2000" dirty="0"/>
            <a:t>Sociétés commerciales</a:t>
          </a:r>
        </a:p>
      </dgm:t>
    </dgm:pt>
    <dgm:pt modelId="{800A15C9-8842-49E3-8813-D02C69D919AC}" type="parTrans" cxnId="{34586A50-ED11-42E8-B987-F761510B91E5}">
      <dgm:prSet/>
      <dgm:spPr/>
      <dgm:t>
        <a:bodyPr/>
        <a:lstStyle/>
        <a:p>
          <a:endParaRPr lang="fr-FR"/>
        </a:p>
      </dgm:t>
    </dgm:pt>
    <dgm:pt modelId="{86D08F8B-0BCA-43A0-997B-10D009508214}" type="sibTrans" cxnId="{34586A50-ED11-42E8-B987-F761510B91E5}">
      <dgm:prSet/>
      <dgm:spPr>
        <a:noFill/>
        <a:ln>
          <a:noFill/>
        </a:ln>
      </dgm:spPr>
      <dgm:t>
        <a:bodyPr/>
        <a:lstStyle/>
        <a:p>
          <a:endParaRPr lang="fr-FR">
            <a:ln>
              <a:noFill/>
            </a:ln>
            <a:noFill/>
          </a:endParaRPr>
        </a:p>
      </dgm:t>
    </dgm:pt>
    <dgm:pt modelId="{1E937A42-D8E2-458D-91AF-623EDC17668E}">
      <dgm:prSet phldrT="[Texte]"/>
      <dgm:spPr/>
      <dgm:t>
        <a:bodyPr/>
        <a:lstStyle/>
        <a:p>
          <a:r>
            <a:rPr lang="fr-FR" dirty="0"/>
            <a:t>SCIC</a:t>
          </a:r>
        </a:p>
      </dgm:t>
    </dgm:pt>
    <dgm:pt modelId="{20F68387-F1D1-4F21-AFBF-47A480C2EB47}" type="parTrans" cxnId="{03434022-D275-4C04-8019-45E1688B0526}">
      <dgm:prSet/>
      <dgm:spPr/>
      <dgm:t>
        <a:bodyPr/>
        <a:lstStyle/>
        <a:p>
          <a:endParaRPr lang="fr-FR"/>
        </a:p>
      </dgm:t>
    </dgm:pt>
    <dgm:pt modelId="{9A814C40-42CB-4C43-ACA5-7790AAAB6EEF}" type="sibTrans" cxnId="{03434022-D275-4C04-8019-45E1688B0526}">
      <dgm:prSet/>
      <dgm:spPr/>
      <dgm:t>
        <a:bodyPr/>
        <a:lstStyle/>
        <a:p>
          <a:endParaRPr lang="fr-FR"/>
        </a:p>
      </dgm:t>
    </dgm:pt>
    <dgm:pt modelId="{03C4F089-2CAC-4778-AE8D-77468C4D220E}">
      <dgm:prSet phldrT="[Texte]"/>
      <dgm:spPr/>
      <dgm:t>
        <a:bodyPr/>
        <a:lstStyle/>
        <a:p>
          <a:r>
            <a:rPr lang="fr-FR" dirty="0"/>
            <a:t>SA</a:t>
          </a:r>
        </a:p>
      </dgm:t>
    </dgm:pt>
    <dgm:pt modelId="{1F29CFE4-D8AD-4C59-9FB5-D65EECAA8F27}" type="parTrans" cxnId="{27ADC271-AD1F-4599-B1FF-BB23A021049D}">
      <dgm:prSet/>
      <dgm:spPr/>
      <dgm:t>
        <a:bodyPr/>
        <a:lstStyle/>
        <a:p>
          <a:endParaRPr lang="fr-FR"/>
        </a:p>
      </dgm:t>
    </dgm:pt>
    <dgm:pt modelId="{CEB62E1D-E47D-4D59-ACA7-040DA2442933}" type="sibTrans" cxnId="{27ADC271-AD1F-4599-B1FF-BB23A021049D}">
      <dgm:prSet/>
      <dgm:spPr/>
      <dgm:t>
        <a:bodyPr/>
        <a:lstStyle/>
        <a:p>
          <a:endParaRPr lang="fr-FR"/>
        </a:p>
      </dgm:t>
    </dgm:pt>
    <dgm:pt modelId="{0B3B9A8F-877C-4F0F-A555-3E85C5564366}">
      <dgm:prSet phldrT="[Texte]"/>
      <dgm:spPr/>
      <dgm:t>
        <a:bodyPr/>
        <a:lstStyle/>
        <a:p>
          <a:r>
            <a:rPr lang="fr-FR" dirty="0"/>
            <a:t>SARL</a:t>
          </a:r>
        </a:p>
      </dgm:t>
    </dgm:pt>
    <dgm:pt modelId="{DBFE5FBC-09CD-4BBB-8F06-2F94A0341A34}" type="parTrans" cxnId="{BA381AA5-BA8E-4840-9C02-8BF178C41D87}">
      <dgm:prSet/>
      <dgm:spPr/>
      <dgm:t>
        <a:bodyPr/>
        <a:lstStyle/>
        <a:p>
          <a:endParaRPr lang="fr-FR"/>
        </a:p>
      </dgm:t>
    </dgm:pt>
    <dgm:pt modelId="{1BEFA225-EBE0-4128-B69F-4FA8BC5C34C3}" type="sibTrans" cxnId="{BA381AA5-BA8E-4840-9C02-8BF178C41D87}">
      <dgm:prSet/>
      <dgm:spPr/>
      <dgm:t>
        <a:bodyPr/>
        <a:lstStyle/>
        <a:p>
          <a:endParaRPr lang="fr-FR"/>
        </a:p>
      </dgm:t>
    </dgm:pt>
    <dgm:pt modelId="{37CFBBDC-3665-4A3A-941C-AAF335D26527}">
      <dgm:prSet phldrT="[Texte]"/>
      <dgm:spPr/>
      <dgm:t>
        <a:bodyPr/>
        <a:lstStyle/>
        <a:p>
          <a:r>
            <a:rPr lang="fr-FR" dirty="0"/>
            <a:t>SAS</a:t>
          </a:r>
        </a:p>
      </dgm:t>
    </dgm:pt>
    <dgm:pt modelId="{C8B4256B-DA8A-4F36-91B9-14D25ED38729}" type="parTrans" cxnId="{FCD7F93E-B89B-4395-ABD9-BDEF57A3BAA3}">
      <dgm:prSet/>
      <dgm:spPr/>
      <dgm:t>
        <a:bodyPr/>
        <a:lstStyle/>
        <a:p>
          <a:endParaRPr lang="fr-FR"/>
        </a:p>
      </dgm:t>
    </dgm:pt>
    <dgm:pt modelId="{4D6E321E-E3E4-4F62-BC6F-423503236D08}" type="sibTrans" cxnId="{FCD7F93E-B89B-4395-ABD9-BDEF57A3BAA3}">
      <dgm:prSet/>
      <dgm:spPr/>
      <dgm:t>
        <a:bodyPr/>
        <a:lstStyle/>
        <a:p>
          <a:endParaRPr lang="fr-FR"/>
        </a:p>
      </dgm:t>
    </dgm:pt>
    <dgm:pt modelId="{66DE889F-A583-4CB4-903D-1AB6614F84E6}" type="pres">
      <dgm:prSet presAssocID="{744D0844-9271-4E97-9532-FFFAC81C1943}" presName="theList" presStyleCnt="0">
        <dgm:presLayoutVars>
          <dgm:dir/>
          <dgm:animLvl val="lvl"/>
          <dgm:resizeHandles val="exact"/>
        </dgm:presLayoutVars>
      </dgm:prSet>
      <dgm:spPr/>
      <dgm:t>
        <a:bodyPr/>
        <a:lstStyle/>
        <a:p>
          <a:endParaRPr lang="fr-FR"/>
        </a:p>
      </dgm:t>
    </dgm:pt>
    <dgm:pt modelId="{8E804E36-0248-4AA4-A725-293BDE85BEA2}" type="pres">
      <dgm:prSet presAssocID="{05EB1652-4D10-4ECC-9212-CEC938A9C9DA}" presName="compNode" presStyleCnt="0"/>
      <dgm:spPr/>
    </dgm:pt>
    <dgm:pt modelId="{1F07D3D4-7E3C-4893-8EE1-835012FA892D}" type="pres">
      <dgm:prSet presAssocID="{05EB1652-4D10-4ECC-9212-CEC938A9C9DA}" presName="aNode" presStyleLbl="bgShp" presStyleIdx="0" presStyleCnt="2"/>
      <dgm:spPr/>
      <dgm:t>
        <a:bodyPr/>
        <a:lstStyle/>
        <a:p>
          <a:endParaRPr lang="fr-FR"/>
        </a:p>
      </dgm:t>
    </dgm:pt>
    <dgm:pt modelId="{47872648-4862-46A7-885D-7F006B88B311}" type="pres">
      <dgm:prSet presAssocID="{05EB1652-4D10-4ECC-9212-CEC938A9C9DA}" presName="textNode" presStyleLbl="bgShp" presStyleIdx="0" presStyleCnt="2"/>
      <dgm:spPr/>
      <dgm:t>
        <a:bodyPr/>
        <a:lstStyle/>
        <a:p>
          <a:endParaRPr lang="fr-FR"/>
        </a:p>
      </dgm:t>
    </dgm:pt>
    <dgm:pt modelId="{F7226479-898E-4F62-AD0C-EDC3D40F66FA}" type="pres">
      <dgm:prSet presAssocID="{05EB1652-4D10-4ECC-9212-CEC938A9C9DA}" presName="compChildNode" presStyleCnt="0"/>
      <dgm:spPr/>
    </dgm:pt>
    <dgm:pt modelId="{113372E7-9D43-4C62-BBC3-B0FEC02CA061}" type="pres">
      <dgm:prSet presAssocID="{05EB1652-4D10-4ECC-9212-CEC938A9C9DA}" presName="theInnerList" presStyleCnt="0"/>
      <dgm:spPr/>
    </dgm:pt>
    <dgm:pt modelId="{2BE3AFE6-92E9-472C-ADB9-9620771CFD7A}" type="pres">
      <dgm:prSet presAssocID="{DBD5A524-F460-4ACB-8C1B-BE5F097795C2}" presName="childNode" presStyleLbl="node1" presStyleIdx="0" presStyleCnt="5" custScaleX="113522" custScaleY="111565">
        <dgm:presLayoutVars>
          <dgm:bulletEnabled val="1"/>
        </dgm:presLayoutVars>
      </dgm:prSet>
      <dgm:spPr/>
      <dgm:t>
        <a:bodyPr/>
        <a:lstStyle/>
        <a:p>
          <a:endParaRPr lang="fr-FR"/>
        </a:p>
      </dgm:t>
    </dgm:pt>
    <dgm:pt modelId="{F691AEA7-654C-414C-8D2B-C5D607C59E8E}" type="pres">
      <dgm:prSet presAssocID="{DBD5A524-F460-4ACB-8C1B-BE5F097795C2}" presName="aSpace2" presStyleCnt="0"/>
      <dgm:spPr/>
    </dgm:pt>
    <dgm:pt modelId="{A09FA671-D8A7-45C9-A0C7-57860A6A4280}" type="pres">
      <dgm:prSet presAssocID="{1E937A42-D8E2-458D-91AF-623EDC17668E}" presName="childNode" presStyleLbl="node1" presStyleIdx="1" presStyleCnt="5" custScaleX="113746" custScaleY="117628" custLinFactNeighborX="1157" custLinFactNeighborY="5972">
        <dgm:presLayoutVars>
          <dgm:bulletEnabled val="1"/>
        </dgm:presLayoutVars>
      </dgm:prSet>
      <dgm:spPr/>
      <dgm:t>
        <a:bodyPr/>
        <a:lstStyle/>
        <a:p>
          <a:endParaRPr lang="fr-FR"/>
        </a:p>
      </dgm:t>
    </dgm:pt>
    <dgm:pt modelId="{6F89EF09-9A8C-4A7E-8C70-B2D73869BDFF}" type="pres">
      <dgm:prSet presAssocID="{05EB1652-4D10-4ECC-9212-CEC938A9C9DA}" presName="aSpace" presStyleCnt="0"/>
      <dgm:spPr/>
    </dgm:pt>
    <dgm:pt modelId="{8C272C9E-0724-4711-83B7-1C1AE49F42F6}" type="pres">
      <dgm:prSet presAssocID="{1CFD521E-AA6F-4AE9-933A-A9E97DB29AEC}" presName="compNode" presStyleCnt="0"/>
      <dgm:spPr/>
    </dgm:pt>
    <dgm:pt modelId="{4394B1CA-ACA7-4E8C-9CAE-C8CCA9EC5FCC}" type="pres">
      <dgm:prSet presAssocID="{1CFD521E-AA6F-4AE9-933A-A9E97DB29AEC}" presName="aNode" presStyleLbl="bgShp" presStyleIdx="1" presStyleCnt="2"/>
      <dgm:spPr/>
      <dgm:t>
        <a:bodyPr/>
        <a:lstStyle/>
        <a:p>
          <a:endParaRPr lang="fr-FR"/>
        </a:p>
      </dgm:t>
    </dgm:pt>
    <dgm:pt modelId="{8EF0FB53-02D2-4DEB-805C-58FC707D5359}" type="pres">
      <dgm:prSet presAssocID="{1CFD521E-AA6F-4AE9-933A-A9E97DB29AEC}" presName="textNode" presStyleLbl="bgShp" presStyleIdx="1" presStyleCnt="2"/>
      <dgm:spPr/>
      <dgm:t>
        <a:bodyPr/>
        <a:lstStyle/>
        <a:p>
          <a:endParaRPr lang="fr-FR"/>
        </a:p>
      </dgm:t>
    </dgm:pt>
    <dgm:pt modelId="{74CB4076-6408-469A-A294-E54B9ECE4861}" type="pres">
      <dgm:prSet presAssocID="{1CFD521E-AA6F-4AE9-933A-A9E97DB29AEC}" presName="compChildNode" presStyleCnt="0"/>
      <dgm:spPr/>
    </dgm:pt>
    <dgm:pt modelId="{6250FDA3-4C29-4538-BAAE-F7CB47542418}" type="pres">
      <dgm:prSet presAssocID="{1CFD521E-AA6F-4AE9-933A-A9E97DB29AEC}" presName="theInnerList" presStyleCnt="0"/>
      <dgm:spPr/>
    </dgm:pt>
    <dgm:pt modelId="{EC26E2EA-16E2-413F-B300-7AEFD6DCC770}" type="pres">
      <dgm:prSet presAssocID="{37CFBBDC-3665-4A3A-941C-AAF335D26527}" presName="childNode" presStyleLbl="node1" presStyleIdx="2" presStyleCnt="5">
        <dgm:presLayoutVars>
          <dgm:bulletEnabled val="1"/>
        </dgm:presLayoutVars>
      </dgm:prSet>
      <dgm:spPr/>
      <dgm:t>
        <a:bodyPr/>
        <a:lstStyle/>
        <a:p>
          <a:endParaRPr lang="fr-FR"/>
        </a:p>
      </dgm:t>
    </dgm:pt>
    <dgm:pt modelId="{01E41FE1-A40B-4B73-927A-93968155A9B9}" type="pres">
      <dgm:prSet presAssocID="{37CFBBDC-3665-4A3A-941C-AAF335D26527}" presName="aSpace2" presStyleCnt="0"/>
      <dgm:spPr/>
    </dgm:pt>
    <dgm:pt modelId="{2F5758F5-E95D-4FE8-AC4D-7920A37F05F2}" type="pres">
      <dgm:prSet presAssocID="{03C4F089-2CAC-4778-AE8D-77468C4D220E}" presName="childNode" presStyleLbl="node1" presStyleIdx="3" presStyleCnt="5">
        <dgm:presLayoutVars>
          <dgm:bulletEnabled val="1"/>
        </dgm:presLayoutVars>
      </dgm:prSet>
      <dgm:spPr/>
      <dgm:t>
        <a:bodyPr/>
        <a:lstStyle/>
        <a:p>
          <a:endParaRPr lang="fr-FR"/>
        </a:p>
      </dgm:t>
    </dgm:pt>
    <dgm:pt modelId="{1B1444A8-EAEE-4A3E-850D-2E1218D32B55}" type="pres">
      <dgm:prSet presAssocID="{03C4F089-2CAC-4778-AE8D-77468C4D220E}" presName="aSpace2" presStyleCnt="0"/>
      <dgm:spPr/>
    </dgm:pt>
    <dgm:pt modelId="{03E1FE7B-A4CA-4740-9B1B-287C9937E4E8}" type="pres">
      <dgm:prSet presAssocID="{0B3B9A8F-877C-4F0F-A555-3E85C5564366}" presName="childNode" presStyleLbl="node1" presStyleIdx="4" presStyleCnt="5">
        <dgm:presLayoutVars>
          <dgm:bulletEnabled val="1"/>
        </dgm:presLayoutVars>
      </dgm:prSet>
      <dgm:spPr/>
      <dgm:t>
        <a:bodyPr/>
        <a:lstStyle/>
        <a:p>
          <a:endParaRPr lang="fr-FR"/>
        </a:p>
      </dgm:t>
    </dgm:pt>
  </dgm:ptLst>
  <dgm:cxnLst>
    <dgm:cxn modelId="{BC43CF93-49CA-493F-8962-D8B21846FFFC}" type="presOf" srcId="{1CFD521E-AA6F-4AE9-933A-A9E97DB29AEC}" destId="{4394B1CA-ACA7-4E8C-9CAE-C8CCA9EC5FCC}" srcOrd="0" destOrd="0" presId="urn:microsoft.com/office/officeart/2005/8/layout/lProcess2"/>
    <dgm:cxn modelId="{BA381AA5-BA8E-4840-9C02-8BF178C41D87}" srcId="{1CFD521E-AA6F-4AE9-933A-A9E97DB29AEC}" destId="{0B3B9A8F-877C-4F0F-A555-3E85C5564366}" srcOrd="2" destOrd="0" parTransId="{DBFE5FBC-09CD-4BBB-8F06-2F94A0341A34}" sibTransId="{1BEFA225-EBE0-4128-B69F-4FA8BC5C34C3}"/>
    <dgm:cxn modelId="{22D82E72-DF19-4685-8834-B4F4227CA7C3}" type="presOf" srcId="{744D0844-9271-4E97-9532-FFFAC81C1943}" destId="{66DE889F-A583-4CB4-903D-1AB6614F84E6}" srcOrd="0" destOrd="0" presId="urn:microsoft.com/office/officeart/2005/8/layout/lProcess2"/>
    <dgm:cxn modelId="{34586A50-ED11-42E8-B987-F761510B91E5}" srcId="{744D0844-9271-4E97-9532-FFFAC81C1943}" destId="{1CFD521E-AA6F-4AE9-933A-A9E97DB29AEC}" srcOrd="1" destOrd="0" parTransId="{800A15C9-8842-49E3-8813-D02C69D919AC}" sibTransId="{86D08F8B-0BCA-43A0-997B-10D009508214}"/>
    <dgm:cxn modelId="{27ADC271-AD1F-4599-B1FF-BB23A021049D}" srcId="{1CFD521E-AA6F-4AE9-933A-A9E97DB29AEC}" destId="{03C4F089-2CAC-4778-AE8D-77468C4D220E}" srcOrd="1" destOrd="0" parTransId="{1F29CFE4-D8AD-4C59-9FB5-D65EECAA8F27}" sibTransId="{CEB62E1D-E47D-4D59-ACA7-040DA2442933}"/>
    <dgm:cxn modelId="{B5E1A24A-07F8-40B3-BAF4-533FBA0F7B6D}" type="presOf" srcId="{03C4F089-2CAC-4778-AE8D-77468C4D220E}" destId="{2F5758F5-E95D-4FE8-AC4D-7920A37F05F2}" srcOrd="0" destOrd="0" presId="urn:microsoft.com/office/officeart/2005/8/layout/lProcess2"/>
    <dgm:cxn modelId="{440C649C-3C14-4F12-B6FE-F88E12291B0F}" type="presOf" srcId="{0B3B9A8F-877C-4F0F-A555-3E85C5564366}" destId="{03E1FE7B-A4CA-4740-9B1B-287C9937E4E8}" srcOrd="0" destOrd="0" presId="urn:microsoft.com/office/officeart/2005/8/layout/lProcess2"/>
    <dgm:cxn modelId="{03434022-D275-4C04-8019-45E1688B0526}" srcId="{05EB1652-4D10-4ECC-9212-CEC938A9C9DA}" destId="{1E937A42-D8E2-458D-91AF-623EDC17668E}" srcOrd="1" destOrd="0" parTransId="{20F68387-F1D1-4F21-AFBF-47A480C2EB47}" sibTransId="{9A814C40-42CB-4C43-ACA5-7790AAAB6EEF}"/>
    <dgm:cxn modelId="{EF0A473A-A793-408D-9D14-CD5358855415}" type="presOf" srcId="{37CFBBDC-3665-4A3A-941C-AAF335D26527}" destId="{EC26E2EA-16E2-413F-B300-7AEFD6DCC770}" srcOrd="0" destOrd="0" presId="urn:microsoft.com/office/officeart/2005/8/layout/lProcess2"/>
    <dgm:cxn modelId="{7DCE332A-149A-43D1-A131-2B3236964328}" type="presOf" srcId="{1E937A42-D8E2-458D-91AF-623EDC17668E}" destId="{A09FA671-D8A7-45C9-A0C7-57860A6A4280}" srcOrd="0" destOrd="0" presId="urn:microsoft.com/office/officeart/2005/8/layout/lProcess2"/>
    <dgm:cxn modelId="{EAE55E35-1FB4-4FFD-9598-15F3B18BF207}" srcId="{05EB1652-4D10-4ECC-9212-CEC938A9C9DA}" destId="{DBD5A524-F460-4ACB-8C1B-BE5F097795C2}" srcOrd="0" destOrd="0" parTransId="{CA61B7A9-4777-4D7B-9DF5-0FC7B6DFAAA1}" sibTransId="{4E59B2CD-16C3-4437-ABB2-E6DF8B212E0E}"/>
    <dgm:cxn modelId="{39414512-7360-4F2C-808A-3EC1138FE62B}" type="presOf" srcId="{05EB1652-4D10-4ECC-9212-CEC938A9C9DA}" destId="{47872648-4862-46A7-885D-7F006B88B311}" srcOrd="1" destOrd="0" presId="urn:microsoft.com/office/officeart/2005/8/layout/lProcess2"/>
    <dgm:cxn modelId="{DB1ACA6A-A9D9-4B98-ADF0-120D94639896}" type="presOf" srcId="{DBD5A524-F460-4ACB-8C1B-BE5F097795C2}" destId="{2BE3AFE6-92E9-472C-ADB9-9620771CFD7A}" srcOrd="0" destOrd="0" presId="urn:microsoft.com/office/officeart/2005/8/layout/lProcess2"/>
    <dgm:cxn modelId="{420325EE-01C0-42B9-A77D-0A88E3A82961}" type="presOf" srcId="{05EB1652-4D10-4ECC-9212-CEC938A9C9DA}" destId="{1F07D3D4-7E3C-4893-8EE1-835012FA892D}" srcOrd="0" destOrd="0" presId="urn:microsoft.com/office/officeart/2005/8/layout/lProcess2"/>
    <dgm:cxn modelId="{BA2942F8-47EB-4D37-B100-0636759A9EDC}" type="presOf" srcId="{1CFD521E-AA6F-4AE9-933A-A9E97DB29AEC}" destId="{8EF0FB53-02D2-4DEB-805C-58FC707D5359}" srcOrd="1" destOrd="0" presId="urn:microsoft.com/office/officeart/2005/8/layout/lProcess2"/>
    <dgm:cxn modelId="{7F69B285-7D43-4381-95F8-266DED1F8FF5}" srcId="{744D0844-9271-4E97-9532-FFFAC81C1943}" destId="{05EB1652-4D10-4ECC-9212-CEC938A9C9DA}" srcOrd="0" destOrd="0" parTransId="{AC644CEF-ADE8-4205-A56C-37080356A93D}" sibTransId="{94F43E12-DBA8-4D28-97F0-3866148CB29C}"/>
    <dgm:cxn modelId="{FCD7F93E-B89B-4395-ABD9-BDEF57A3BAA3}" srcId="{1CFD521E-AA6F-4AE9-933A-A9E97DB29AEC}" destId="{37CFBBDC-3665-4A3A-941C-AAF335D26527}" srcOrd="0" destOrd="0" parTransId="{C8B4256B-DA8A-4F36-91B9-14D25ED38729}" sibTransId="{4D6E321E-E3E4-4F62-BC6F-423503236D08}"/>
    <dgm:cxn modelId="{61ADC8CD-34F3-4D18-B702-A49194BE5599}" type="presParOf" srcId="{66DE889F-A583-4CB4-903D-1AB6614F84E6}" destId="{8E804E36-0248-4AA4-A725-293BDE85BEA2}" srcOrd="0" destOrd="0" presId="urn:microsoft.com/office/officeart/2005/8/layout/lProcess2"/>
    <dgm:cxn modelId="{3FE12109-679B-4D8B-9665-96F8E4A7E159}" type="presParOf" srcId="{8E804E36-0248-4AA4-A725-293BDE85BEA2}" destId="{1F07D3D4-7E3C-4893-8EE1-835012FA892D}" srcOrd="0" destOrd="0" presId="urn:microsoft.com/office/officeart/2005/8/layout/lProcess2"/>
    <dgm:cxn modelId="{2B726352-9598-43B1-B4C3-5BD1A8377411}" type="presParOf" srcId="{8E804E36-0248-4AA4-A725-293BDE85BEA2}" destId="{47872648-4862-46A7-885D-7F006B88B311}" srcOrd="1" destOrd="0" presId="urn:microsoft.com/office/officeart/2005/8/layout/lProcess2"/>
    <dgm:cxn modelId="{E407ADF7-02EA-4391-83EE-16DE73027DAB}" type="presParOf" srcId="{8E804E36-0248-4AA4-A725-293BDE85BEA2}" destId="{F7226479-898E-4F62-AD0C-EDC3D40F66FA}" srcOrd="2" destOrd="0" presId="urn:microsoft.com/office/officeart/2005/8/layout/lProcess2"/>
    <dgm:cxn modelId="{A80FA8EC-3E9D-4064-A248-D7D14D425731}" type="presParOf" srcId="{F7226479-898E-4F62-AD0C-EDC3D40F66FA}" destId="{113372E7-9D43-4C62-BBC3-B0FEC02CA061}" srcOrd="0" destOrd="0" presId="urn:microsoft.com/office/officeart/2005/8/layout/lProcess2"/>
    <dgm:cxn modelId="{9992C222-1BD3-4E2A-939A-77D74C19FF63}" type="presParOf" srcId="{113372E7-9D43-4C62-BBC3-B0FEC02CA061}" destId="{2BE3AFE6-92E9-472C-ADB9-9620771CFD7A}" srcOrd="0" destOrd="0" presId="urn:microsoft.com/office/officeart/2005/8/layout/lProcess2"/>
    <dgm:cxn modelId="{4FE89968-5351-43D8-AA9E-ED71C4B6F92D}" type="presParOf" srcId="{113372E7-9D43-4C62-BBC3-B0FEC02CA061}" destId="{F691AEA7-654C-414C-8D2B-C5D607C59E8E}" srcOrd="1" destOrd="0" presId="urn:microsoft.com/office/officeart/2005/8/layout/lProcess2"/>
    <dgm:cxn modelId="{A76AE853-4ADD-427C-8D88-8F0B55878C0E}" type="presParOf" srcId="{113372E7-9D43-4C62-BBC3-B0FEC02CA061}" destId="{A09FA671-D8A7-45C9-A0C7-57860A6A4280}" srcOrd="2" destOrd="0" presId="urn:microsoft.com/office/officeart/2005/8/layout/lProcess2"/>
    <dgm:cxn modelId="{56823384-5CAE-4BF7-884C-DD710D5D6D7A}" type="presParOf" srcId="{66DE889F-A583-4CB4-903D-1AB6614F84E6}" destId="{6F89EF09-9A8C-4A7E-8C70-B2D73869BDFF}" srcOrd="1" destOrd="0" presId="urn:microsoft.com/office/officeart/2005/8/layout/lProcess2"/>
    <dgm:cxn modelId="{59E4081C-82B8-4FB0-8BEC-BCC9C254BF90}" type="presParOf" srcId="{66DE889F-A583-4CB4-903D-1AB6614F84E6}" destId="{8C272C9E-0724-4711-83B7-1C1AE49F42F6}" srcOrd="2" destOrd="0" presId="urn:microsoft.com/office/officeart/2005/8/layout/lProcess2"/>
    <dgm:cxn modelId="{18E970CB-4EE8-4A44-B4B3-9B0DC02CE0CA}" type="presParOf" srcId="{8C272C9E-0724-4711-83B7-1C1AE49F42F6}" destId="{4394B1CA-ACA7-4E8C-9CAE-C8CCA9EC5FCC}" srcOrd="0" destOrd="0" presId="urn:microsoft.com/office/officeart/2005/8/layout/lProcess2"/>
    <dgm:cxn modelId="{E7B36961-D575-4EF0-B361-A8F0CCA8C12E}" type="presParOf" srcId="{8C272C9E-0724-4711-83B7-1C1AE49F42F6}" destId="{8EF0FB53-02D2-4DEB-805C-58FC707D5359}" srcOrd="1" destOrd="0" presId="urn:microsoft.com/office/officeart/2005/8/layout/lProcess2"/>
    <dgm:cxn modelId="{A047D1E9-87A1-4715-B3E1-1AD46421B609}" type="presParOf" srcId="{8C272C9E-0724-4711-83B7-1C1AE49F42F6}" destId="{74CB4076-6408-469A-A294-E54B9ECE4861}" srcOrd="2" destOrd="0" presId="urn:microsoft.com/office/officeart/2005/8/layout/lProcess2"/>
    <dgm:cxn modelId="{AB170584-AB2B-402C-8474-383B9C16E346}" type="presParOf" srcId="{74CB4076-6408-469A-A294-E54B9ECE4861}" destId="{6250FDA3-4C29-4538-BAAE-F7CB47542418}" srcOrd="0" destOrd="0" presId="urn:microsoft.com/office/officeart/2005/8/layout/lProcess2"/>
    <dgm:cxn modelId="{2B25BD43-C6C8-42EF-8A30-874663321A6C}" type="presParOf" srcId="{6250FDA3-4C29-4538-BAAE-F7CB47542418}" destId="{EC26E2EA-16E2-413F-B300-7AEFD6DCC770}" srcOrd="0" destOrd="0" presId="urn:microsoft.com/office/officeart/2005/8/layout/lProcess2"/>
    <dgm:cxn modelId="{E4259C5D-6CF4-468E-B540-97DB831910FA}" type="presParOf" srcId="{6250FDA3-4C29-4538-BAAE-F7CB47542418}" destId="{01E41FE1-A40B-4B73-927A-93968155A9B9}" srcOrd="1" destOrd="0" presId="urn:microsoft.com/office/officeart/2005/8/layout/lProcess2"/>
    <dgm:cxn modelId="{0FC37C91-7C52-4DCE-A0D5-ADC874DB0414}" type="presParOf" srcId="{6250FDA3-4C29-4538-BAAE-F7CB47542418}" destId="{2F5758F5-E95D-4FE8-AC4D-7920A37F05F2}" srcOrd="2" destOrd="0" presId="urn:microsoft.com/office/officeart/2005/8/layout/lProcess2"/>
    <dgm:cxn modelId="{5DDFEA2E-5697-4974-AE1C-9999D98008C4}" type="presParOf" srcId="{6250FDA3-4C29-4538-BAAE-F7CB47542418}" destId="{1B1444A8-EAEE-4A3E-850D-2E1218D32B55}" srcOrd="3" destOrd="0" presId="urn:microsoft.com/office/officeart/2005/8/layout/lProcess2"/>
    <dgm:cxn modelId="{2DA1344D-4CEE-4951-A51F-5280E0581017}" type="presParOf" srcId="{6250FDA3-4C29-4538-BAAE-F7CB47542418}" destId="{03E1FE7B-A4CA-4740-9B1B-287C9937E4E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DE308D5-5F68-47AB-A730-999213B9D3B9}"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fr-FR"/>
        </a:p>
      </dgm:t>
    </dgm:pt>
    <dgm:pt modelId="{A5FBB9F7-7E04-4D38-96D5-E46AA8150760}">
      <dgm:prSet phldrT="[Texte]"/>
      <dgm:spPr/>
      <dgm:t>
        <a:bodyPr/>
        <a:lstStyle/>
        <a:p>
          <a:r>
            <a:rPr lang="fr-FR" dirty="0"/>
            <a:t>Introduction</a:t>
          </a:r>
        </a:p>
      </dgm:t>
    </dgm:pt>
    <dgm:pt modelId="{2C90ABE5-8A1A-407A-B81E-920F991CF2FA}" type="parTrans" cxnId="{4AFC0446-0328-4BED-A211-DCE9FA14F216}">
      <dgm:prSet/>
      <dgm:spPr/>
      <dgm:t>
        <a:bodyPr/>
        <a:lstStyle/>
        <a:p>
          <a:endParaRPr lang="fr-FR"/>
        </a:p>
      </dgm:t>
    </dgm:pt>
    <dgm:pt modelId="{6C76F2FC-6BE3-446A-A9E2-C2179A615D57}" type="sibTrans" cxnId="{4AFC0446-0328-4BED-A211-DCE9FA14F216}">
      <dgm:prSet/>
      <dgm:spPr/>
      <dgm:t>
        <a:bodyPr/>
        <a:lstStyle/>
        <a:p>
          <a:endParaRPr lang="fr-FR"/>
        </a:p>
      </dgm:t>
    </dgm:pt>
    <dgm:pt modelId="{24F73203-F2EF-4709-AAA6-052241A94635}">
      <dgm:prSet phldrT="[Texte]"/>
      <dgm:spPr/>
      <dgm:t>
        <a:bodyPr/>
        <a:lstStyle/>
        <a:p>
          <a:r>
            <a:rPr lang="fr-FR" dirty="0"/>
            <a:t>Notion d’ESS et formes juridiques</a:t>
          </a:r>
        </a:p>
      </dgm:t>
    </dgm:pt>
    <dgm:pt modelId="{70CB9F6E-1789-4A5D-8466-4661E82F1C31}" type="parTrans" cxnId="{9BD429C1-A4D2-4C04-8022-276B77C2FD78}">
      <dgm:prSet/>
      <dgm:spPr/>
      <dgm:t>
        <a:bodyPr/>
        <a:lstStyle/>
        <a:p>
          <a:endParaRPr lang="fr-FR"/>
        </a:p>
      </dgm:t>
    </dgm:pt>
    <dgm:pt modelId="{8FB3C3C8-A4C4-4B94-918D-72BC7B27869D}" type="sibTrans" cxnId="{9BD429C1-A4D2-4C04-8022-276B77C2FD78}">
      <dgm:prSet/>
      <dgm:spPr/>
      <dgm:t>
        <a:bodyPr/>
        <a:lstStyle/>
        <a:p>
          <a:endParaRPr lang="fr-FR"/>
        </a:p>
      </dgm:t>
    </dgm:pt>
    <dgm:pt modelId="{F8929EAA-6D01-496B-9F0C-A2ED5AF14140}">
      <dgm:prSet phldrT="[Texte]"/>
      <dgm:spPr/>
      <dgm:t>
        <a:bodyPr/>
        <a:lstStyle/>
        <a:p>
          <a:r>
            <a:rPr lang="fr-FR" dirty="0"/>
            <a:t>Questions à se poser</a:t>
          </a:r>
        </a:p>
      </dgm:t>
    </dgm:pt>
    <dgm:pt modelId="{FF55BA17-0936-4C35-A5BD-D8DDCACA60BC}" type="parTrans" cxnId="{B94EDA5E-D9A9-4D39-B699-1BF9A1E82C59}">
      <dgm:prSet/>
      <dgm:spPr/>
      <dgm:t>
        <a:bodyPr/>
        <a:lstStyle/>
        <a:p>
          <a:endParaRPr lang="fr-FR"/>
        </a:p>
      </dgm:t>
    </dgm:pt>
    <dgm:pt modelId="{36B664C0-1034-4D4A-9260-A707EB27840A}" type="sibTrans" cxnId="{B94EDA5E-D9A9-4D39-B699-1BF9A1E82C59}">
      <dgm:prSet/>
      <dgm:spPr/>
      <dgm:t>
        <a:bodyPr/>
        <a:lstStyle/>
        <a:p>
          <a:endParaRPr lang="fr-FR"/>
        </a:p>
      </dgm:t>
    </dgm:pt>
    <dgm:pt modelId="{CC3413B3-49B3-49DE-8D16-417940DA4935}">
      <dgm:prSet phldrT="[Texte]"/>
      <dgm:spPr/>
      <dgm:t>
        <a:bodyPr/>
        <a:lstStyle/>
        <a:p>
          <a:r>
            <a:rPr lang="fr-FR" dirty="0"/>
            <a:t>A vous de jouer!</a:t>
          </a:r>
        </a:p>
      </dgm:t>
    </dgm:pt>
    <dgm:pt modelId="{112F5F88-A6BF-494C-A77C-D2D0AEC37A6E}" type="parTrans" cxnId="{F74273E7-A872-4B03-9868-B9219B17504B}">
      <dgm:prSet/>
      <dgm:spPr/>
      <dgm:t>
        <a:bodyPr/>
        <a:lstStyle/>
        <a:p>
          <a:endParaRPr lang="fr-FR"/>
        </a:p>
      </dgm:t>
    </dgm:pt>
    <dgm:pt modelId="{DF97C10E-9FA4-406D-A5AE-1A333958038A}" type="sibTrans" cxnId="{F74273E7-A872-4B03-9868-B9219B17504B}">
      <dgm:prSet/>
      <dgm:spPr/>
      <dgm:t>
        <a:bodyPr/>
        <a:lstStyle/>
        <a:p>
          <a:endParaRPr lang="fr-FR"/>
        </a:p>
      </dgm:t>
    </dgm:pt>
    <dgm:pt modelId="{74A7A7E3-029A-49DE-8445-84DC171C0282}">
      <dgm:prSet phldrT="[Texte]"/>
      <dgm:spPr/>
      <dgm:t>
        <a:bodyPr/>
        <a:lstStyle/>
        <a:p>
          <a:r>
            <a:rPr lang="fr-FR" dirty="0"/>
            <a:t>Conclusion</a:t>
          </a:r>
        </a:p>
      </dgm:t>
    </dgm:pt>
    <dgm:pt modelId="{66E12E29-D390-4CD6-BC09-17C7F499804F}" type="parTrans" cxnId="{E40DB28D-45E6-485C-9621-3E0E02D45414}">
      <dgm:prSet/>
      <dgm:spPr/>
      <dgm:t>
        <a:bodyPr/>
        <a:lstStyle/>
        <a:p>
          <a:endParaRPr lang="fr-FR"/>
        </a:p>
      </dgm:t>
    </dgm:pt>
    <dgm:pt modelId="{58E3C495-E174-4FAA-B185-8574BA43A90A}" type="sibTrans" cxnId="{E40DB28D-45E6-485C-9621-3E0E02D45414}">
      <dgm:prSet/>
      <dgm:spPr/>
      <dgm:t>
        <a:bodyPr/>
        <a:lstStyle/>
        <a:p>
          <a:endParaRPr lang="fr-FR"/>
        </a:p>
      </dgm:t>
    </dgm:pt>
    <dgm:pt modelId="{C6387146-8243-4B5C-B28C-B1F647B70190}">
      <dgm:prSet phldrT="[Texte]"/>
      <dgm:spPr/>
      <dgm:t>
        <a:bodyPr/>
        <a:lstStyle/>
        <a:p>
          <a:r>
            <a:rPr lang="fr-FR" dirty="0" smtClean="0"/>
            <a:t>Construire son offre</a:t>
          </a:r>
          <a:endParaRPr lang="fr-FR" dirty="0"/>
        </a:p>
      </dgm:t>
    </dgm:pt>
    <dgm:pt modelId="{BD6496B7-C2A1-4770-8EC5-D288915FBB83}" type="parTrans" cxnId="{A341F2E4-EBEC-469E-B1C3-3FFE543B5657}">
      <dgm:prSet/>
      <dgm:spPr/>
    </dgm:pt>
    <dgm:pt modelId="{8A787FB8-87EF-44A6-AFED-0374CB2CA0FD}" type="sibTrans" cxnId="{A341F2E4-EBEC-469E-B1C3-3FFE543B5657}">
      <dgm:prSet/>
      <dgm:spPr/>
    </dgm:pt>
    <dgm:pt modelId="{43C62915-5DE5-4845-8BEA-770899765B12}" type="pres">
      <dgm:prSet presAssocID="{4DE308D5-5F68-47AB-A730-999213B9D3B9}" presName="Name0" presStyleCnt="0">
        <dgm:presLayoutVars>
          <dgm:chMax val="7"/>
          <dgm:chPref val="7"/>
          <dgm:dir/>
        </dgm:presLayoutVars>
      </dgm:prSet>
      <dgm:spPr/>
      <dgm:t>
        <a:bodyPr/>
        <a:lstStyle/>
        <a:p>
          <a:endParaRPr lang="fr-FR"/>
        </a:p>
      </dgm:t>
    </dgm:pt>
    <dgm:pt modelId="{0C3942F2-0B7C-4712-9B7E-C14621A563AB}" type="pres">
      <dgm:prSet presAssocID="{4DE308D5-5F68-47AB-A730-999213B9D3B9}" presName="Name1" presStyleCnt="0"/>
      <dgm:spPr/>
    </dgm:pt>
    <dgm:pt modelId="{71F460EB-90B6-41AE-B666-2B91D7497F5F}" type="pres">
      <dgm:prSet presAssocID="{4DE308D5-5F68-47AB-A730-999213B9D3B9}" presName="cycle" presStyleCnt="0"/>
      <dgm:spPr/>
    </dgm:pt>
    <dgm:pt modelId="{E5C38DCB-1E6E-48CE-92E4-EA35372B978F}" type="pres">
      <dgm:prSet presAssocID="{4DE308D5-5F68-47AB-A730-999213B9D3B9}" presName="srcNode" presStyleLbl="node1" presStyleIdx="0" presStyleCnt="6"/>
      <dgm:spPr/>
    </dgm:pt>
    <dgm:pt modelId="{EAF5E6DC-88BA-4D99-A343-D9C15120C70D}" type="pres">
      <dgm:prSet presAssocID="{4DE308D5-5F68-47AB-A730-999213B9D3B9}" presName="conn" presStyleLbl="parChTrans1D2" presStyleIdx="0" presStyleCnt="1"/>
      <dgm:spPr/>
      <dgm:t>
        <a:bodyPr/>
        <a:lstStyle/>
        <a:p>
          <a:endParaRPr lang="fr-FR"/>
        </a:p>
      </dgm:t>
    </dgm:pt>
    <dgm:pt modelId="{6B8E2E5B-D93B-431F-A8A6-F2D658DD4823}" type="pres">
      <dgm:prSet presAssocID="{4DE308D5-5F68-47AB-A730-999213B9D3B9}" presName="extraNode" presStyleLbl="node1" presStyleIdx="0" presStyleCnt="6"/>
      <dgm:spPr/>
    </dgm:pt>
    <dgm:pt modelId="{122979E2-140D-4C14-8DD4-E3AF5CA7C7BB}" type="pres">
      <dgm:prSet presAssocID="{4DE308D5-5F68-47AB-A730-999213B9D3B9}" presName="dstNode" presStyleLbl="node1" presStyleIdx="0" presStyleCnt="6"/>
      <dgm:spPr/>
    </dgm:pt>
    <dgm:pt modelId="{D6160988-2FC5-4CD9-90D5-54A2CDEFC1A6}" type="pres">
      <dgm:prSet presAssocID="{A5FBB9F7-7E04-4D38-96D5-E46AA8150760}" presName="text_1" presStyleLbl="node1" presStyleIdx="0" presStyleCnt="6">
        <dgm:presLayoutVars>
          <dgm:bulletEnabled val="1"/>
        </dgm:presLayoutVars>
      </dgm:prSet>
      <dgm:spPr/>
      <dgm:t>
        <a:bodyPr/>
        <a:lstStyle/>
        <a:p>
          <a:endParaRPr lang="fr-FR"/>
        </a:p>
      </dgm:t>
    </dgm:pt>
    <dgm:pt modelId="{A6CA4BD1-E4CB-4DA0-9496-4AF2D98339E6}" type="pres">
      <dgm:prSet presAssocID="{A5FBB9F7-7E04-4D38-96D5-E46AA8150760}" presName="accent_1" presStyleCnt="0"/>
      <dgm:spPr/>
    </dgm:pt>
    <dgm:pt modelId="{1C8BF6BE-7E9A-4990-BA01-2B94E849830B}" type="pres">
      <dgm:prSet presAssocID="{A5FBB9F7-7E04-4D38-96D5-E46AA8150760}" presName="accentRepeatNode" presStyleLbl="solidFgAcc1" presStyleIdx="0" presStyleCnt="6"/>
      <dgm:spPr/>
    </dgm:pt>
    <dgm:pt modelId="{FEA57BE5-AE41-4A15-AACF-D8C9751D6162}" type="pres">
      <dgm:prSet presAssocID="{24F73203-F2EF-4709-AAA6-052241A94635}" presName="text_2" presStyleLbl="node1" presStyleIdx="1" presStyleCnt="6">
        <dgm:presLayoutVars>
          <dgm:bulletEnabled val="1"/>
        </dgm:presLayoutVars>
      </dgm:prSet>
      <dgm:spPr/>
      <dgm:t>
        <a:bodyPr/>
        <a:lstStyle/>
        <a:p>
          <a:endParaRPr lang="fr-FR"/>
        </a:p>
      </dgm:t>
    </dgm:pt>
    <dgm:pt modelId="{208EB7F8-0D38-4F73-A033-7B7EE01A7EDD}" type="pres">
      <dgm:prSet presAssocID="{24F73203-F2EF-4709-AAA6-052241A94635}" presName="accent_2" presStyleCnt="0"/>
      <dgm:spPr/>
    </dgm:pt>
    <dgm:pt modelId="{6CA9D060-B89B-4097-808E-24325578C6D0}" type="pres">
      <dgm:prSet presAssocID="{24F73203-F2EF-4709-AAA6-052241A94635}" presName="accentRepeatNode" presStyleLbl="solidFgAcc1" presStyleIdx="1" presStyleCnt="6"/>
      <dgm:spPr>
        <a:solidFill>
          <a:schemeClr val="bg1"/>
        </a:solidFill>
      </dgm:spPr>
    </dgm:pt>
    <dgm:pt modelId="{B933CE01-319B-4FA8-9192-48CD42FC5B78}" type="pres">
      <dgm:prSet presAssocID="{F8929EAA-6D01-496B-9F0C-A2ED5AF14140}" presName="text_3" presStyleLbl="node1" presStyleIdx="2" presStyleCnt="6">
        <dgm:presLayoutVars>
          <dgm:bulletEnabled val="1"/>
        </dgm:presLayoutVars>
      </dgm:prSet>
      <dgm:spPr/>
      <dgm:t>
        <a:bodyPr/>
        <a:lstStyle/>
        <a:p>
          <a:endParaRPr lang="fr-FR"/>
        </a:p>
      </dgm:t>
    </dgm:pt>
    <dgm:pt modelId="{DACA7116-A6CE-4E95-AAA8-12C96A288DF8}" type="pres">
      <dgm:prSet presAssocID="{F8929EAA-6D01-496B-9F0C-A2ED5AF14140}" presName="accent_3" presStyleCnt="0"/>
      <dgm:spPr/>
    </dgm:pt>
    <dgm:pt modelId="{3A0FA3B8-2CE2-47A8-B4D9-2BF1AF375C31}" type="pres">
      <dgm:prSet presAssocID="{F8929EAA-6D01-496B-9F0C-A2ED5AF14140}" presName="accentRepeatNode" presStyleLbl="solidFgAcc1" presStyleIdx="2" presStyleCnt="6"/>
      <dgm:spPr/>
    </dgm:pt>
    <dgm:pt modelId="{8F09AF73-B11C-4113-8216-222A991EB53B}" type="pres">
      <dgm:prSet presAssocID="{C6387146-8243-4B5C-B28C-B1F647B70190}" presName="text_4" presStyleLbl="node1" presStyleIdx="3" presStyleCnt="6">
        <dgm:presLayoutVars>
          <dgm:bulletEnabled val="1"/>
        </dgm:presLayoutVars>
      </dgm:prSet>
      <dgm:spPr/>
      <dgm:t>
        <a:bodyPr/>
        <a:lstStyle/>
        <a:p>
          <a:endParaRPr lang="fr-FR"/>
        </a:p>
      </dgm:t>
    </dgm:pt>
    <dgm:pt modelId="{FF9D4C6A-8108-43F2-8C3C-00C9B5586CB6}" type="pres">
      <dgm:prSet presAssocID="{C6387146-8243-4B5C-B28C-B1F647B70190}" presName="accent_4" presStyleCnt="0"/>
      <dgm:spPr/>
    </dgm:pt>
    <dgm:pt modelId="{74BA8690-50C6-4704-B97A-2E915799565A}" type="pres">
      <dgm:prSet presAssocID="{C6387146-8243-4B5C-B28C-B1F647B70190}" presName="accentRepeatNode" presStyleLbl="solidFgAcc1" presStyleIdx="3" presStyleCnt="6"/>
      <dgm:spPr>
        <a:solidFill>
          <a:srgbClr val="C00000"/>
        </a:solidFill>
      </dgm:spPr>
      <dgm:t>
        <a:bodyPr/>
        <a:lstStyle/>
        <a:p>
          <a:endParaRPr lang="fr-FR"/>
        </a:p>
      </dgm:t>
    </dgm:pt>
    <dgm:pt modelId="{7427A51F-4811-431F-9004-8E29C6640945}" type="pres">
      <dgm:prSet presAssocID="{CC3413B3-49B3-49DE-8D16-417940DA4935}" presName="text_5" presStyleLbl="node1" presStyleIdx="4" presStyleCnt="6">
        <dgm:presLayoutVars>
          <dgm:bulletEnabled val="1"/>
        </dgm:presLayoutVars>
      </dgm:prSet>
      <dgm:spPr/>
      <dgm:t>
        <a:bodyPr/>
        <a:lstStyle/>
        <a:p>
          <a:endParaRPr lang="fr-FR"/>
        </a:p>
      </dgm:t>
    </dgm:pt>
    <dgm:pt modelId="{B732E36E-1AF5-4DEA-932E-39FFB9ACC41E}" type="pres">
      <dgm:prSet presAssocID="{CC3413B3-49B3-49DE-8D16-417940DA4935}" presName="accent_5" presStyleCnt="0"/>
      <dgm:spPr/>
    </dgm:pt>
    <dgm:pt modelId="{8D6BC57F-1BCA-426A-B6F3-C33BC973D29A}" type="pres">
      <dgm:prSet presAssocID="{CC3413B3-49B3-49DE-8D16-417940DA4935}" presName="accentRepeatNode" presStyleLbl="solidFgAcc1" presStyleIdx="4" presStyleCnt="6"/>
      <dgm:spPr>
        <a:solidFill>
          <a:schemeClr val="bg1"/>
        </a:solidFill>
      </dgm:spPr>
      <dgm:t>
        <a:bodyPr/>
        <a:lstStyle/>
        <a:p>
          <a:endParaRPr lang="fr-FR"/>
        </a:p>
      </dgm:t>
    </dgm:pt>
    <dgm:pt modelId="{23F17B34-1459-4423-B6E6-1B517AFC4D95}" type="pres">
      <dgm:prSet presAssocID="{74A7A7E3-029A-49DE-8445-84DC171C0282}" presName="text_6" presStyleLbl="node1" presStyleIdx="5" presStyleCnt="6">
        <dgm:presLayoutVars>
          <dgm:bulletEnabled val="1"/>
        </dgm:presLayoutVars>
      </dgm:prSet>
      <dgm:spPr/>
      <dgm:t>
        <a:bodyPr/>
        <a:lstStyle/>
        <a:p>
          <a:endParaRPr lang="fr-FR"/>
        </a:p>
      </dgm:t>
    </dgm:pt>
    <dgm:pt modelId="{02D92D9D-9926-4CF1-BAB9-1035A1E7BCCB}" type="pres">
      <dgm:prSet presAssocID="{74A7A7E3-029A-49DE-8445-84DC171C0282}" presName="accent_6" presStyleCnt="0"/>
      <dgm:spPr/>
    </dgm:pt>
    <dgm:pt modelId="{0C5A940E-2A5B-4AD7-9604-985822229BAE}" type="pres">
      <dgm:prSet presAssocID="{74A7A7E3-029A-49DE-8445-84DC171C0282}" presName="accentRepeatNode" presStyleLbl="solidFgAcc1" presStyleIdx="5" presStyleCnt="6"/>
      <dgm:spPr/>
    </dgm:pt>
  </dgm:ptLst>
  <dgm:cxnLst>
    <dgm:cxn modelId="{900CC4D1-D1D7-49EF-B315-EB65B7E2E014}" type="presOf" srcId="{24F73203-F2EF-4709-AAA6-052241A94635}" destId="{FEA57BE5-AE41-4A15-AACF-D8C9751D6162}" srcOrd="0" destOrd="0" presId="urn:microsoft.com/office/officeart/2008/layout/VerticalCurvedList"/>
    <dgm:cxn modelId="{5E390BA2-7690-4A7A-BA81-75B7A0E43455}" type="presOf" srcId="{F8929EAA-6D01-496B-9F0C-A2ED5AF14140}" destId="{B933CE01-319B-4FA8-9192-48CD42FC5B78}" srcOrd="0" destOrd="0" presId="urn:microsoft.com/office/officeart/2008/layout/VerticalCurvedList"/>
    <dgm:cxn modelId="{4AFC0446-0328-4BED-A211-DCE9FA14F216}" srcId="{4DE308D5-5F68-47AB-A730-999213B9D3B9}" destId="{A5FBB9F7-7E04-4D38-96D5-E46AA8150760}" srcOrd="0" destOrd="0" parTransId="{2C90ABE5-8A1A-407A-B81E-920F991CF2FA}" sibTransId="{6C76F2FC-6BE3-446A-A9E2-C2179A615D57}"/>
    <dgm:cxn modelId="{F74273E7-A872-4B03-9868-B9219B17504B}" srcId="{4DE308D5-5F68-47AB-A730-999213B9D3B9}" destId="{CC3413B3-49B3-49DE-8D16-417940DA4935}" srcOrd="4" destOrd="0" parTransId="{112F5F88-A6BF-494C-A77C-D2D0AEC37A6E}" sibTransId="{DF97C10E-9FA4-406D-A5AE-1A333958038A}"/>
    <dgm:cxn modelId="{0BAE162F-6193-438C-B92B-F37FC749AA34}" type="presOf" srcId="{6C76F2FC-6BE3-446A-A9E2-C2179A615D57}" destId="{EAF5E6DC-88BA-4D99-A343-D9C15120C70D}" srcOrd="0" destOrd="0" presId="urn:microsoft.com/office/officeart/2008/layout/VerticalCurvedList"/>
    <dgm:cxn modelId="{7DDB58E9-7359-45AA-B237-6AE85CA75659}" type="presOf" srcId="{A5FBB9F7-7E04-4D38-96D5-E46AA8150760}" destId="{D6160988-2FC5-4CD9-90D5-54A2CDEFC1A6}" srcOrd="0" destOrd="0" presId="urn:microsoft.com/office/officeart/2008/layout/VerticalCurvedList"/>
    <dgm:cxn modelId="{9BD429C1-A4D2-4C04-8022-276B77C2FD78}" srcId="{4DE308D5-5F68-47AB-A730-999213B9D3B9}" destId="{24F73203-F2EF-4709-AAA6-052241A94635}" srcOrd="1" destOrd="0" parTransId="{70CB9F6E-1789-4A5D-8466-4661E82F1C31}" sibTransId="{8FB3C3C8-A4C4-4B94-918D-72BC7B27869D}"/>
    <dgm:cxn modelId="{85BFCAD0-68A2-4BEE-B482-E3462DFCF0C0}" type="presOf" srcId="{C6387146-8243-4B5C-B28C-B1F647B70190}" destId="{8F09AF73-B11C-4113-8216-222A991EB53B}" srcOrd="0" destOrd="0" presId="urn:microsoft.com/office/officeart/2008/layout/VerticalCurvedList"/>
    <dgm:cxn modelId="{402F9B93-090B-4352-8B00-657ED3A2A68B}" type="presOf" srcId="{74A7A7E3-029A-49DE-8445-84DC171C0282}" destId="{23F17B34-1459-4423-B6E6-1B517AFC4D95}" srcOrd="0" destOrd="0" presId="urn:microsoft.com/office/officeart/2008/layout/VerticalCurvedList"/>
    <dgm:cxn modelId="{F103F447-7DFE-4B0A-A67B-CE8F0B222183}" type="presOf" srcId="{4DE308D5-5F68-47AB-A730-999213B9D3B9}" destId="{43C62915-5DE5-4845-8BEA-770899765B12}" srcOrd="0" destOrd="0" presId="urn:microsoft.com/office/officeart/2008/layout/VerticalCurvedList"/>
    <dgm:cxn modelId="{B3F0D61D-17BC-4A83-8CD7-28914FF3905B}" type="presOf" srcId="{CC3413B3-49B3-49DE-8D16-417940DA4935}" destId="{7427A51F-4811-431F-9004-8E29C6640945}" srcOrd="0" destOrd="0" presId="urn:microsoft.com/office/officeart/2008/layout/VerticalCurvedList"/>
    <dgm:cxn modelId="{A341F2E4-EBEC-469E-B1C3-3FFE543B5657}" srcId="{4DE308D5-5F68-47AB-A730-999213B9D3B9}" destId="{C6387146-8243-4B5C-B28C-B1F647B70190}" srcOrd="3" destOrd="0" parTransId="{BD6496B7-C2A1-4770-8EC5-D288915FBB83}" sibTransId="{8A787FB8-87EF-44A6-AFED-0374CB2CA0FD}"/>
    <dgm:cxn modelId="{E40DB28D-45E6-485C-9621-3E0E02D45414}" srcId="{4DE308D5-5F68-47AB-A730-999213B9D3B9}" destId="{74A7A7E3-029A-49DE-8445-84DC171C0282}" srcOrd="5" destOrd="0" parTransId="{66E12E29-D390-4CD6-BC09-17C7F499804F}" sibTransId="{58E3C495-E174-4FAA-B185-8574BA43A90A}"/>
    <dgm:cxn modelId="{B94EDA5E-D9A9-4D39-B699-1BF9A1E82C59}" srcId="{4DE308D5-5F68-47AB-A730-999213B9D3B9}" destId="{F8929EAA-6D01-496B-9F0C-A2ED5AF14140}" srcOrd="2" destOrd="0" parTransId="{FF55BA17-0936-4C35-A5BD-D8DDCACA60BC}" sibTransId="{36B664C0-1034-4D4A-9260-A707EB27840A}"/>
    <dgm:cxn modelId="{A01EDD25-FA4C-414F-BA6D-31E0F72D7425}" type="presParOf" srcId="{43C62915-5DE5-4845-8BEA-770899765B12}" destId="{0C3942F2-0B7C-4712-9B7E-C14621A563AB}" srcOrd="0" destOrd="0" presId="urn:microsoft.com/office/officeart/2008/layout/VerticalCurvedList"/>
    <dgm:cxn modelId="{4950FADB-7BB0-4C1B-9ECE-06EC8D805112}" type="presParOf" srcId="{0C3942F2-0B7C-4712-9B7E-C14621A563AB}" destId="{71F460EB-90B6-41AE-B666-2B91D7497F5F}" srcOrd="0" destOrd="0" presId="urn:microsoft.com/office/officeart/2008/layout/VerticalCurvedList"/>
    <dgm:cxn modelId="{3BE3BCF3-367C-4CA2-A027-388F5D44021D}" type="presParOf" srcId="{71F460EB-90B6-41AE-B666-2B91D7497F5F}" destId="{E5C38DCB-1E6E-48CE-92E4-EA35372B978F}" srcOrd="0" destOrd="0" presId="urn:microsoft.com/office/officeart/2008/layout/VerticalCurvedList"/>
    <dgm:cxn modelId="{75A51FE9-E0F5-45D4-A8C0-8B7BE755ECCA}" type="presParOf" srcId="{71F460EB-90B6-41AE-B666-2B91D7497F5F}" destId="{EAF5E6DC-88BA-4D99-A343-D9C15120C70D}" srcOrd="1" destOrd="0" presId="urn:microsoft.com/office/officeart/2008/layout/VerticalCurvedList"/>
    <dgm:cxn modelId="{21F462B5-6DD8-4363-A324-7A225712B5CC}" type="presParOf" srcId="{71F460EB-90B6-41AE-B666-2B91D7497F5F}" destId="{6B8E2E5B-D93B-431F-A8A6-F2D658DD4823}" srcOrd="2" destOrd="0" presId="urn:microsoft.com/office/officeart/2008/layout/VerticalCurvedList"/>
    <dgm:cxn modelId="{293AA225-90EC-4691-B05E-4483149F34AE}" type="presParOf" srcId="{71F460EB-90B6-41AE-B666-2B91D7497F5F}" destId="{122979E2-140D-4C14-8DD4-E3AF5CA7C7BB}" srcOrd="3" destOrd="0" presId="urn:microsoft.com/office/officeart/2008/layout/VerticalCurvedList"/>
    <dgm:cxn modelId="{8A583741-5C7F-477C-A606-6F2921101169}" type="presParOf" srcId="{0C3942F2-0B7C-4712-9B7E-C14621A563AB}" destId="{D6160988-2FC5-4CD9-90D5-54A2CDEFC1A6}" srcOrd="1" destOrd="0" presId="urn:microsoft.com/office/officeart/2008/layout/VerticalCurvedList"/>
    <dgm:cxn modelId="{D8D88A39-9009-4060-B05F-857F08CC0B96}" type="presParOf" srcId="{0C3942F2-0B7C-4712-9B7E-C14621A563AB}" destId="{A6CA4BD1-E4CB-4DA0-9496-4AF2D98339E6}" srcOrd="2" destOrd="0" presId="urn:microsoft.com/office/officeart/2008/layout/VerticalCurvedList"/>
    <dgm:cxn modelId="{120891D5-E68C-4626-9D76-1A47FD2AC76D}" type="presParOf" srcId="{A6CA4BD1-E4CB-4DA0-9496-4AF2D98339E6}" destId="{1C8BF6BE-7E9A-4990-BA01-2B94E849830B}" srcOrd="0" destOrd="0" presId="urn:microsoft.com/office/officeart/2008/layout/VerticalCurvedList"/>
    <dgm:cxn modelId="{F2B883B3-F4E7-499F-9DB9-7D92C2D50AC6}" type="presParOf" srcId="{0C3942F2-0B7C-4712-9B7E-C14621A563AB}" destId="{FEA57BE5-AE41-4A15-AACF-D8C9751D6162}" srcOrd="3" destOrd="0" presId="urn:microsoft.com/office/officeart/2008/layout/VerticalCurvedList"/>
    <dgm:cxn modelId="{4E43C281-1A5E-416A-A604-82453522A582}" type="presParOf" srcId="{0C3942F2-0B7C-4712-9B7E-C14621A563AB}" destId="{208EB7F8-0D38-4F73-A033-7B7EE01A7EDD}" srcOrd="4" destOrd="0" presId="urn:microsoft.com/office/officeart/2008/layout/VerticalCurvedList"/>
    <dgm:cxn modelId="{3DEFE5F2-B311-46D7-8383-4CB2C08F7C94}" type="presParOf" srcId="{208EB7F8-0D38-4F73-A033-7B7EE01A7EDD}" destId="{6CA9D060-B89B-4097-808E-24325578C6D0}" srcOrd="0" destOrd="0" presId="urn:microsoft.com/office/officeart/2008/layout/VerticalCurvedList"/>
    <dgm:cxn modelId="{A8128DBD-D19B-4670-A4B4-F9D5E47F5BFC}" type="presParOf" srcId="{0C3942F2-0B7C-4712-9B7E-C14621A563AB}" destId="{B933CE01-319B-4FA8-9192-48CD42FC5B78}" srcOrd="5" destOrd="0" presId="urn:microsoft.com/office/officeart/2008/layout/VerticalCurvedList"/>
    <dgm:cxn modelId="{E8E46413-E0FA-4CCC-8805-BA7B9EC88131}" type="presParOf" srcId="{0C3942F2-0B7C-4712-9B7E-C14621A563AB}" destId="{DACA7116-A6CE-4E95-AAA8-12C96A288DF8}" srcOrd="6" destOrd="0" presId="urn:microsoft.com/office/officeart/2008/layout/VerticalCurvedList"/>
    <dgm:cxn modelId="{04EB1A55-4ED4-411C-B10E-E14A87AEB88D}" type="presParOf" srcId="{DACA7116-A6CE-4E95-AAA8-12C96A288DF8}" destId="{3A0FA3B8-2CE2-47A8-B4D9-2BF1AF375C31}" srcOrd="0" destOrd="0" presId="urn:microsoft.com/office/officeart/2008/layout/VerticalCurvedList"/>
    <dgm:cxn modelId="{57AAEAD8-E289-4A4D-9216-A0B0D23F4702}" type="presParOf" srcId="{0C3942F2-0B7C-4712-9B7E-C14621A563AB}" destId="{8F09AF73-B11C-4113-8216-222A991EB53B}" srcOrd="7" destOrd="0" presId="urn:microsoft.com/office/officeart/2008/layout/VerticalCurvedList"/>
    <dgm:cxn modelId="{BB81D456-2060-4820-B3A4-14883DEBFD22}" type="presParOf" srcId="{0C3942F2-0B7C-4712-9B7E-C14621A563AB}" destId="{FF9D4C6A-8108-43F2-8C3C-00C9B5586CB6}" srcOrd="8" destOrd="0" presId="urn:microsoft.com/office/officeart/2008/layout/VerticalCurvedList"/>
    <dgm:cxn modelId="{FF0C773A-A94D-4E20-8FAF-67E26BAF9C91}" type="presParOf" srcId="{FF9D4C6A-8108-43F2-8C3C-00C9B5586CB6}" destId="{74BA8690-50C6-4704-B97A-2E915799565A}" srcOrd="0" destOrd="0" presId="urn:microsoft.com/office/officeart/2008/layout/VerticalCurvedList"/>
    <dgm:cxn modelId="{720B91E1-F7B1-46BE-9F9A-AB05C94781E0}" type="presParOf" srcId="{0C3942F2-0B7C-4712-9B7E-C14621A563AB}" destId="{7427A51F-4811-431F-9004-8E29C6640945}" srcOrd="9" destOrd="0" presId="urn:microsoft.com/office/officeart/2008/layout/VerticalCurvedList"/>
    <dgm:cxn modelId="{A88FC279-F847-4180-A935-D0DEAF480B6F}" type="presParOf" srcId="{0C3942F2-0B7C-4712-9B7E-C14621A563AB}" destId="{B732E36E-1AF5-4DEA-932E-39FFB9ACC41E}" srcOrd="10" destOrd="0" presId="urn:microsoft.com/office/officeart/2008/layout/VerticalCurvedList"/>
    <dgm:cxn modelId="{4A0586D0-C2EE-49C4-829A-03D6A695EEC7}" type="presParOf" srcId="{B732E36E-1AF5-4DEA-932E-39FFB9ACC41E}" destId="{8D6BC57F-1BCA-426A-B6F3-C33BC973D29A}" srcOrd="0" destOrd="0" presId="urn:microsoft.com/office/officeart/2008/layout/VerticalCurvedList"/>
    <dgm:cxn modelId="{48B46BAB-34D3-4546-88C7-5751B2ED0C72}" type="presParOf" srcId="{0C3942F2-0B7C-4712-9B7E-C14621A563AB}" destId="{23F17B34-1459-4423-B6E6-1B517AFC4D95}" srcOrd="11" destOrd="0" presId="urn:microsoft.com/office/officeart/2008/layout/VerticalCurvedList"/>
    <dgm:cxn modelId="{231F1D58-5BF9-4489-93C7-ABD711C64232}" type="presParOf" srcId="{0C3942F2-0B7C-4712-9B7E-C14621A563AB}" destId="{02D92D9D-9926-4CF1-BAB9-1035A1E7BCCB}" srcOrd="12" destOrd="0" presId="urn:microsoft.com/office/officeart/2008/layout/VerticalCurvedList"/>
    <dgm:cxn modelId="{0ADE8484-E101-4693-A95A-FC3140192975}" type="presParOf" srcId="{02D92D9D-9926-4CF1-BAB9-1035A1E7BCCB}" destId="{0C5A940E-2A5B-4AD7-9604-985822229B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DE308D5-5F68-47AB-A730-999213B9D3B9}"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fr-FR"/>
        </a:p>
      </dgm:t>
    </dgm:pt>
    <dgm:pt modelId="{A5FBB9F7-7E04-4D38-96D5-E46AA8150760}">
      <dgm:prSet phldrT="[Texte]"/>
      <dgm:spPr/>
      <dgm:t>
        <a:bodyPr/>
        <a:lstStyle/>
        <a:p>
          <a:r>
            <a:rPr lang="fr-FR" dirty="0"/>
            <a:t>Introduction</a:t>
          </a:r>
        </a:p>
      </dgm:t>
    </dgm:pt>
    <dgm:pt modelId="{2C90ABE5-8A1A-407A-B81E-920F991CF2FA}" type="parTrans" cxnId="{4AFC0446-0328-4BED-A211-DCE9FA14F216}">
      <dgm:prSet/>
      <dgm:spPr/>
      <dgm:t>
        <a:bodyPr/>
        <a:lstStyle/>
        <a:p>
          <a:endParaRPr lang="fr-FR"/>
        </a:p>
      </dgm:t>
    </dgm:pt>
    <dgm:pt modelId="{6C76F2FC-6BE3-446A-A9E2-C2179A615D57}" type="sibTrans" cxnId="{4AFC0446-0328-4BED-A211-DCE9FA14F216}">
      <dgm:prSet/>
      <dgm:spPr/>
      <dgm:t>
        <a:bodyPr/>
        <a:lstStyle/>
        <a:p>
          <a:endParaRPr lang="fr-FR"/>
        </a:p>
      </dgm:t>
    </dgm:pt>
    <dgm:pt modelId="{24F73203-F2EF-4709-AAA6-052241A94635}">
      <dgm:prSet phldrT="[Texte]"/>
      <dgm:spPr/>
      <dgm:t>
        <a:bodyPr/>
        <a:lstStyle/>
        <a:p>
          <a:r>
            <a:rPr lang="fr-FR" dirty="0"/>
            <a:t>Notion d’ESS et formes juridiques</a:t>
          </a:r>
        </a:p>
      </dgm:t>
    </dgm:pt>
    <dgm:pt modelId="{70CB9F6E-1789-4A5D-8466-4661E82F1C31}" type="parTrans" cxnId="{9BD429C1-A4D2-4C04-8022-276B77C2FD78}">
      <dgm:prSet/>
      <dgm:spPr/>
      <dgm:t>
        <a:bodyPr/>
        <a:lstStyle/>
        <a:p>
          <a:endParaRPr lang="fr-FR"/>
        </a:p>
      </dgm:t>
    </dgm:pt>
    <dgm:pt modelId="{8FB3C3C8-A4C4-4B94-918D-72BC7B27869D}" type="sibTrans" cxnId="{9BD429C1-A4D2-4C04-8022-276B77C2FD78}">
      <dgm:prSet/>
      <dgm:spPr/>
      <dgm:t>
        <a:bodyPr/>
        <a:lstStyle/>
        <a:p>
          <a:endParaRPr lang="fr-FR"/>
        </a:p>
      </dgm:t>
    </dgm:pt>
    <dgm:pt modelId="{F8929EAA-6D01-496B-9F0C-A2ED5AF14140}">
      <dgm:prSet phldrT="[Texte]"/>
      <dgm:spPr/>
      <dgm:t>
        <a:bodyPr/>
        <a:lstStyle/>
        <a:p>
          <a:r>
            <a:rPr lang="fr-FR" dirty="0"/>
            <a:t>Questions à se poser</a:t>
          </a:r>
        </a:p>
      </dgm:t>
    </dgm:pt>
    <dgm:pt modelId="{FF55BA17-0936-4C35-A5BD-D8DDCACA60BC}" type="parTrans" cxnId="{B94EDA5E-D9A9-4D39-B699-1BF9A1E82C59}">
      <dgm:prSet/>
      <dgm:spPr/>
      <dgm:t>
        <a:bodyPr/>
        <a:lstStyle/>
        <a:p>
          <a:endParaRPr lang="fr-FR"/>
        </a:p>
      </dgm:t>
    </dgm:pt>
    <dgm:pt modelId="{36B664C0-1034-4D4A-9260-A707EB27840A}" type="sibTrans" cxnId="{B94EDA5E-D9A9-4D39-B699-1BF9A1E82C59}">
      <dgm:prSet/>
      <dgm:spPr/>
      <dgm:t>
        <a:bodyPr/>
        <a:lstStyle/>
        <a:p>
          <a:endParaRPr lang="fr-FR"/>
        </a:p>
      </dgm:t>
    </dgm:pt>
    <dgm:pt modelId="{CC3413B3-49B3-49DE-8D16-417940DA4935}">
      <dgm:prSet phldrT="[Texte]"/>
      <dgm:spPr/>
      <dgm:t>
        <a:bodyPr/>
        <a:lstStyle/>
        <a:p>
          <a:r>
            <a:rPr lang="fr-FR" dirty="0"/>
            <a:t>A vous de jouer!</a:t>
          </a:r>
        </a:p>
      </dgm:t>
    </dgm:pt>
    <dgm:pt modelId="{112F5F88-A6BF-494C-A77C-D2D0AEC37A6E}" type="parTrans" cxnId="{F74273E7-A872-4B03-9868-B9219B17504B}">
      <dgm:prSet/>
      <dgm:spPr/>
      <dgm:t>
        <a:bodyPr/>
        <a:lstStyle/>
        <a:p>
          <a:endParaRPr lang="fr-FR"/>
        </a:p>
      </dgm:t>
    </dgm:pt>
    <dgm:pt modelId="{DF97C10E-9FA4-406D-A5AE-1A333958038A}" type="sibTrans" cxnId="{F74273E7-A872-4B03-9868-B9219B17504B}">
      <dgm:prSet/>
      <dgm:spPr/>
      <dgm:t>
        <a:bodyPr/>
        <a:lstStyle/>
        <a:p>
          <a:endParaRPr lang="fr-FR"/>
        </a:p>
      </dgm:t>
    </dgm:pt>
    <dgm:pt modelId="{74A7A7E3-029A-49DE-8445-84DC171C0282}">
      <dgm:prSet phldrT="[Texte]"/>
      <dgm:spPr/>
      <dgm:t>
        <a:bodyPr/>
        <a:lstStyle/>
        <a:p>
          <a:r>
            <a:rPr lang="fr-FR" dirty="0"/>
            <a:t>Conclusion</a:t>
          </a:r>
        </a:p>
      </dgm:t>
    </dgm:pt>
    <dgm:pt modelId="{66E12E29-D390-4CD6-BC09-17C7F499804F}" type="parTrans" cxnId="{E40DB28D-45E6-485C-9621-3E0E02D45414}">
      <dgm:prSet/>
      <dgm:spPr/>
      <dgm:t>
        <a:bodyPr/>
        <a:lstStyle/>
        <a:p>
          <a:endParaRPr lang="fr-FR"/>
        </a:p>
      </dgm:t>
    </dgm:pt>
    <dgm:pt modelId="{58E3C495-E174-4FAA-B185-8574BA43A90A}" type="sibTrans" cxnId="{E40DB28D-45E6-485C-9621-3E0E02D45414}">
      <dgm:prSet/>
      <dgm:spPr/>
      <dgm:t>
        <a:bodyPr/>
        <a:lstStyle/>
        <a:p>
          <a:endParaRPr lang="fr-FR"/>
        </a:p>
      </dgm:t>
    </dgm:pt>
    <dgm:pt modelId="{FF240319-4481-40DF-8303-B1B38A607E4C}">
      <dgm:prSet phldrT="[Texte]"/>
      <dgm:spPr/>
      <dgm:t>
        <a:bodyPr/>
        <a:lstStyle/>
        <a:p>
          <a:r>
            <a:rPr lang="fr-FR" dirty="0" smtClean="0"/>
            <a:t>Construire son offre</a:t>
          </a:r>
          <a:endParaRPr lang="fr-FR" dirty="0"/>
        </a:p>
      </dgm:t>
    </dgm:pt>
    <dgm:pt modelId="{1408AAE6-F77E-47DF-B724-0BBFC581B117}" type="parTrans" cxnId="{EF0BF73B-3D4A-4482-A087-4B36A5A540EE}">
      <dgm:prSet/>
      <dgm:spPr/>
    </dgm:pt>
    <dgm:pt modelId="{D8919F36-4A60-42C9-A817-B8AF8D57AAE3}" type="sibTrans" cxnId="{EF0BF73B-3D4A-4482-A087-4B36A5A540EE}">
      <dgm:prSet/>
      <dgm:spPr/>
    </dgm:pt>
    <dgm:pt modelId="{43C62915-5DE5-4845-8BEA-770899765B12}" type="pres">
      <dgm:prSet presAssocID="{4DE308D5-5F68-47AB-A730-999213B9D3B9}" presName="Name0" presStyleCnt="0">
        <dgm:presLayoutVars>
          <dgm:chMax val="7"/>
          <dgm:chPref val="7"/>
          <dgm:dir/>
        </dgm:presLayoutVars>
      </dgm:prSet>
      <dgm:spPr/>
      <dgm:t>
        <a:bodyPr/>
        <a:lstStyle/>
        <a:p>
          <a:endParaRPr lang="fr-FR"/>
        </a:p>
      </dgm:t>
    </dgm:pt>
    <dgm:pt modelId="{0C3942F2-0B7C-4712-9B7E-C14621A563AB}" type="pres">
      <dgm:prSet presAssocID="{4DE308D5-5F68-47AB-A730-999213B9D3B9}" presName="Name1" presStyleCnt="0"/>
      <dgm:spPr/>
    </dgm:pt>
    <dgm:pt modelId="{71F460EB-90B6-41AE-B666-2B91D7497F5F}" type="pres">
      <dgm:prSet presAssocID="{4DE308D5-5F68-47AB-A730-999213B9D3B9}" presName="cycle" presStyleCnt="0"/>
      <dgm:spPr/>
    </dgm:pt>
    <dgm:pt modelId="{E5C38DCB-1E6E-48CE-92E4-EA35372B978F}" type="pres">
      <dgm:prSet presAssocID="{4DE308D5-5F68-47AB-A730-999213B9D3B9}" presName="srcNode" presStyleLbl="node1" presStyleIdx="0" presStyleCnt="6"/>
      <dgm:spPr/>
    </dgm:pt>
    <dgm:pt modelId="{EAF5E6DC-88BA-4D99-A343-D9C15120C70D}" type="pres">
      <dgm:prSet presAssocID="{4DE308D5-5F68-47AB-A730-999213B9D3B9}" presName="conn" presStyleLbl="parChTrans1D2" presStyleIdx="0" presStyleCnt="1"/>
      <dgm:spPr/>
      <dgm:t>
        <a:bodyPr/>
        <a:lstStyle/>
        <a:p>
          <a:endParaRPr lang="fr-FR"/>
        </a:p>
      </dgm:t>
    </dgm:pt>
    <dgm:pt modelId="{6B8E2E5B-D93B-431F-A8A6-F2D658DD4823}" type="pres">
      <dgm:prSet presAssocID="{4DE308D5-5F68-47AB-A730-999213B9D3B9}" presName="extraNode" presStyleLbl="node1" presStyleIdx="0" presStyleCnt="6"/>
      <dgm:spPr/>
    </dgm:pt>
    <dgm:pt modelId="{122979E2-140D-4C14-8DD4-E3AF5CA7C7BB}" type="pres">
      <dgm:prSet presAssocID="{4DE308D5-5F68-47AB-A730-999213B9D3B9}" presName="dstNode" presStyleLbl="node1" presStyleIdx="0" presStyleCnt="6"/>
      <dgm:spPr/>
    </dgm:pt>
    <dgm:pt modelId="{D6160988-2FC5-4CD9-90D5-54A2CDEFC1A6}" type="pres">
      <dgm:prSet presAssocID="{A5FBB9F7-7E04-4D38-96D5-E46AA8150760}" presName="text_1" presStyleLbl="node1" presStyleIdx="0" presStyleCnt="6">
        <dgm:presLayoutVars>
          <dgm:bulletEnabled val="1"/>
        </dgm:presLayoutVars>
      </dgm:prSet>
      <dgm:spPr/>
      <dgm:t>
        <a:bodyPr/>
        <a:lstStyle/>
        <a:p>
          <a:endParaRPr lang="fr-FR"/>
        </a:p>
      </dgm:t>
    </dgm:pt>
    <dgm:pt modelId="{A6CA4BD1-E4CB-4DA0-9496-4AF2D98339E6}" type="pres">
      <dgm:prSet presAssocID="{A5FBB9F7-7E04-4D38-96D5-E46AA8150760}" presName="accent_1" presStyleCnt="0"/>
      <dgm:spPr/>
    </dgm:pt>
    <dgm:pt modelId="{1C8BF6BE-7E9A-4990-BA01-2B94E849830B}" type="pres">
      <dgm:prSet presAssocID="{A5FBB9F7-7E04-4D38-96D5-E46AA8150760}" presName="accentRepeatNode" presStyleLbl="solidFgAcc1" presStyleIdx="0" presStyleCnt="6"/>
      <dgm:spPr/>
    </dgm:pt>
    <dgm:pt modelId="{FEA57BE5-AE41-4A15-AACF-D8C9751D6162}" type="pres">
      <dgm:prSet presAssocID="{24F73203-F2EF-4709-AAA6-052241A94635}" presName="text_2" presStyleLbl="node1" presStyleIdx="1" presStyleCnt="6">
        <dgm:presLayoutVars>
          <dgm:bulletEnabled val="1"/>
        </dgm:presLayoutVars>
      </dgm:prSet>
      <dgm:spPr/>
      <dgm:t>
        <a:bodyPr/>
        <a:lstStyle/>
        <a:p>
          <a:endParaRPr lang="fr-FR"/>
        </a:p>
      </dgm:t>
    </dgm:pt>
    <dgm:pt modelId="{208EB7F8-0D38-4F73-A033-7B7EE01A7EDD}" type="pres">
      <dgm:prSet presAssocID="{24F73203-F2EF-4709-AAA6-052241A94635}" presName="accent_2" presStyleCnt="0"/>
      <dgm:spPr/>
    </dgm:pt>
    <dgm:pt modelId="{6CA9D060-B89B-4097-808E-24325578C6D0}" type="pres">
      <dgm:prSet presAssocID="{24F73203-F2EF-4709-AAA6-052241A94635}" presName="accentRepeatNode" presStyleLbl="solidFgAcc1" presStyleIdx="1" presStyleCnt="6"/>
      <dgm:spPr>
        <a:solidFill>
          <a:schemeClr val="bg1"/>
        </a:solidFill>
      </dgm:spPr>
    </dgm:pt>
    <dgm:pt modelId="{B933CE01-319B-4FA8-9192-48CD42FC5B78}" type="pres">
      <dgm:prSet presAssocID="{F8929EAA-6D01-496B-9F0C-A2ED5AF14140}" presName="text_3" presStyleLbl="node1" presStyleIdx="2" presStyleCnt="6">
        <dgm:presLayoutVars>
          <dgm:bulletEnabled val="1"/>
        </dgm:presLayoutVars>
      </dgm:prSet>
      <dgm:spPr/>
      <dgm:t>
        <a:bodyPr/>
        <a:lstStyle/>
        <a:p>
          <a:endParaRPr lang="fr-FR"/>
        </a:p>
      </dgm:t>
    </dgm:pt>
    <dgm:pt modelId="{DACA7116-A6CE-4E95-AAA8-12C96A288DF8}" type="pres">
      <dgm:prSet presAssocID="{F8929EAA-6D01-496B-9F0C-A2ED5AF14140}" presName="accent_3" presStyleCnt="0"/>
      <dgm:spPr/>
    </dgm:pt>
    <dgm:pt modelId="{3A0FA3B8-2CE2-47A8-B4D9-2BF1AF375C31}" type="pres">
      <dgm:prSet presAssocID="{F8929EAA-6D01-496B-9F0C-A2ED5AF14140}" presName="accentRepeatNode" presStyleLbl="solidFgAcc1" presStyleIdx="2" presStyleCnt="6"/>
      <dgm:spPr/>
    </dgm:pt>
    <dgm:pt modelId="{121BFCAB-785A-427A-A2B9-2C1BE8B0F193}" type="pres">
      <dgm:prSet presAssocID="{FF240319-4481-40DF-8303-B1B38A607E4C}" presName="text_4" presStyleLbl="node1" presStyleIdx="3" presStyleCnt="6">
        <dgm:presLayoutVars>
          <dgm:bulletEnabled val="1"/>
        </dgm:presLayoutVars>
      </dgm:prSet>
      <dgm:spPr/>
      <dgm:t>
        <a:bodyPr/>
        <a:lstStyle/>
        <a:p>
          <a:endParaRPr lang="fr-FR"/>
        </a:p>
      </dgm:t>
    </dgm:pt>
    <dgm:pt modelId="{549AC723-13AB-48DC-ACA6-448E2C7CE0EB}" type="pres">
      <dgm:prSet presAssocID="{FF240319-4481-40DF-8303-B1B38A607E4C}" presName="accent_4" presStyleCnt="0"/>
      <dgm:spPr/>
    </dgm:pt>
    <dgm:pt modelId="{26473449-2A87-4934-B350-6CE6AA5555D9}" type="pres">
      <dgm:prSet presAssocID="{FF240319-4481-40DF-8303-B1B38A607E4C}" presName="accentRepeatNode" presStyleLbl="solidFgAcc1" presStyleIdx="3" presStyleCnt="6"/>
      <dgm:spPr/>
    </dgm:pt>
    <dgm:pt modelId="{486A999B-02E5-4A62-AA80-156AC6FB3816}" type="pres">
      <dgm:prSet presAssocID="{CC3413B3-49B3-49DE-8D16-417940DA4935}" presName="text_5" presStyleLbl="node1" presStyleIdx="4" presStyleCnt="6">
        <dgm:presLayoutVars>
          <dgm:bulletEnabled val="1"/>
        </dgm:presLayoutVars>
      </dgm:prSet>
      <dgm:spPr/>
      <dgm:t>
        <a:bodyPr/>
        <a:lstStyle/>
        <a:p>
          <a:endParaRPr lang="fr-FR"/>
        </a:p>
      </dgm:t>
    </dgm:pt>
    <dgm:pt modelId="{E4E3A21C-72A6-43DA-90A6-BF2D535F2C8F}" type="pres">
      <dgm:prSet presAssocID="{CC3413B3-49B3-49DE-8D16-417940DA4935}" presName="accent_5" presStyleCnt="0"/>
      <dgm:spPr/>
    </dgm:pt>
    <dgm:pt modelId="{8D6BC57F-1BCA-426A-B6F3-C33BC973D29A}" type="pres">
      <dgm:prSet presAssocID="{CC3413B3-49B3-49DE-8D16-417940DA4935}" presName="accentRepeatNode" presStyleLbl="solidFgAcc1" presStyleIdx="4" presStyleCnt="6"/>
      <dgm:spPr>
        <a:solidFill>
          <a:srgbClr val="C00000"/>
        </a:solidFill>
      </dgm:spPr>
    </dgm:pt>
    <dgm:pt modelId="{FBE82680-E899-4A61-85AD-588F64B0E832}" type="pres">
      <dgm:prSet presAssocID="{74A7A7E3-029A-49DE-8445-84DC171C0282}" presName="text_6" presStyleLbl="node1" presStyleIdx="5" presStyleCnt="6">
        <dgm:presLayoutVars>
          <dgm:bulletEnabled val="1"/>
        </dgm:presLayoutVars>
      </dgm:prSet>
      <dgm:spPr/>
      <dgm:t>
        <a:bodyPr/>
        <a:lstStyle/>
        <a:p>
          <a:endParaRPr lang="fr-FR"/>
        </a:p>
      </dgm:t>
    </dgm:pt>
    <dgm:pt modelId="{2C05C632-903C-437B-9D6F-00CC95ACF626}" type="pres">
      <dgm:prSet presAssocID="{74A7A7E3-029A-49DE-8445-84DC171C0282}" presName="accent_6" presStyleCnt="0"/>
      <dgm:spPr/>
    </dgm:pt>
    <dgm:pt modelId="{0C5A940E-2A5B-4AD7-9604-985822229BAE}" type="pres">
      <dgm:prSet presAssocID="{74A7A7E3-029A-49DE-8445-84DC171C0282}" presName="accentRepeatNode" presStyleLbl="solidFgAcc1" presStyleIdx="5" presStyleCnt="6"/>
      <dgm:spPr/>
    </dgm:pt>
  </dgm:ptLst>
  <dgm:cxnLst>
    <dgm:cxn modelId="{A64AD758-9EC7-4DBE-8CE4-7AC7EB6ADC3D}" type="presOf" srcId="{F8929EAA-6D01-496B-9F0C-A2ED5AF14140}" destId="{B933CE01-319B-4FA8-9192-48CD42FC5B78}" srcOrd="0" destOrd="0" presId="urn:microsoft.com/office/officeart/2008/layout/VerticalCurvedList"/>
    <dgm:cxn modelId="{4AFC0446-0328-4BED-A211-DCE9FA14F216}" srcId="{4DE308D5-5F68-47AB-A730-999213B9D3B9}" destId="{A5FBB9F7-7E04-4D38-96D5-E46AA8150760}" srcOrd="0" destOrd="0" parTransId="{2C90ABE5-8A1A-407A-B81E-920F991CF2FA}" sibTransId="{6C76F2FC-6BE3-446A-A9E2-C2179A615D57}"/>
    <dgm:cxn modelId="{7817E8DD-9F25-43A9-BA2A-3BB9CA089903}" type="presOf" srcId="{6C76F2FC-6BE3-446A-A9E2-C2179A615D57}" destId="{EAF5E6DC-88BA-4D99-A343-D9C15120C70D}" srcOrd="0" destOrd="0" presId="urn:microsoft.com/office/officeart/2008/layout/VerticalCurvedList"/>
    <dgm:cxn modelId="{F74273E7-A872-4B03-9868-B9219B17504B}" srcId="{4DE308D5-5F68-47AB-A730-999213B9D3B9}" destId="{CC3413B3-49B3-49DE-8D16-417940DA4935}" srcOrd="4" destOrd="0" parTransId="{112F5F88-A6BF-494C-A77C-D2D0AEC37A6E}" sibTransId="{DF97C10E-9FA4-406D-A5AE-1A333958038A}"/>
    <dgm:cxn modelId="{DDB56E48-EC87-4600-8099-44098A4FD8A5}" type="presOf" srcId="{74A7A7E3-029A-49DE-8445-84DC171C0282}" destId="{FBE82680-E899-4A61-85AD-588F64B0E832}" srcOrd="0" destOrd="0" presId="urn:microsoft.com/office/officeart/2008/layout/VerticalCurvedList"/>
    <dgm:cxn modelId="{EF0BF73B-3D4A-4482-A087-4B36A5A540EE}" srcId="{4DE308D5-5F68-47AB-A730-999213B9D3B9}" destId="{FF240319-4481-40DF-8303-B1B38A607E4C}" srcOrd="3" destOrd="0" parTransId="{1408AAE6-F77E-47DF-B724-0BBFC581B117}" sibTransId="{D8919F36-4A60-42C9-A817-B8AF8D57AAE3}"/>
    <dgm:cxn modelId="{9BD429C1-A4D2-4C04-8022-276B77C2FD78}" srcId="{4DE308D5-5F68-47AB-A730-999213B9D3B9}" destId="{24F73203-F2EF-4709-AAA6-052241A94635}" srcOrd="1" destOrd="0" parTransId="{70CB9F6E-1789-4A5D-8466-4661E82F1C31}" sibTransId="{8FB3C3C8-A4C4-4B94-918D-72BC7B27869D}"/>
    <dgm:cxn modelId="{B936AA7B-83A1-4475-BDCE-B856BB4A2C44}" type="presOf" srcId="{4DE308D5-5F68-47AB-A730-999213B9D3B9}" destId="{43C62915-5DE5-4845-8BEA-770899765B12}" srcOrd="0" destOrd="0" presId="urn:microsoft.com/office/officeart/2008/layout/VerticalCurvedList"/>
    <dgm:cxn modelId="{96ACEEC7-023E-4288-A097-3F58FB263D91}" type="presOf" srcId="{FF240319-4481-40DF-8303-B1B38A607E4C}" destId="{121BFCAB-785A-427A-A2B9-2C1BE8B0F193}" srcOrd="0" destOrd="0" presId="urn:microsoft.com/office/officeart/2008/layout/VerticalCurvedList"/>
    <dgm:cxn modelId="{39A6D8FE-CA02-4239-A111-89F7B884B964}" type="presOf" srcId="{A5FBB9F7-7E04-4D38-96D5-E46AA8150760}" destId="{D6160988-2FC5-4CD9-90D5-54A2CDEFC1A6}" srcOrd="0" destOrd="0" presId="urn:microsoft.com/office/officeart/2008/layout/VerticalCurvedList"/>
    <dgm:cxn modelId="{E40DB28D-45E6-485C-9621-3E0E02D45414}" srcId="{4DE308D5-5F68-47AB-A730-999213B9D3B9}" destId="{74A7A7E3-029A-49DE-8445-84DC171C0282}" srcOrd="5" destOrd="0" parTransId="{66E12E29-D390-4CD6-BC09-17C7F499804F}" sibTransId="{58E3C495-E174-4FAA-B185-8574BA43A90A}"/>
    <dgm:cxn modelId="{C9E716F9-DDC8-4AAC-B371-673F793361FE}" type="presOf" srcId="{24F73203-F2EF-4709-AAA6-052241A94635}" destId="{FEA57BE5-AE41-4A15-AACF-D8C9751D6162}" srcOrd="0" destOrd="0" presId="urn:microsoft.com/office/officeart/2008/layout/VerticalCurvedList"/>
    <dgm:cxn modelId="{B94EDA5E-D9A9-4D39-B699-1BF9A1E82C59}" srcId="{4DE308D5-5F68-47AB-A730-999213B9D3B9}" destId="{F8929EAA-6D01-496B-9F0C-A2ED5AF14140}" srcOrd="2" destOrd="0" parTransId="{FF55BA17-0936-4C35-A5BD-D8DDCACA60BC}" sibTransId="{36B664C0-1034-4D4A-9260-A707EB27840A}"/>
    <dgm:cxn modelId="{54ACE180-D13B-4ED9-80E4-1AFA75B96B84}" type="presOf" srcId="{CC3413B3-49B3-49DE-8D16-417940DA4935}" destId="{486A999B-02E5-4A62-AA80-156AC6FB3816}" srcOrd="0" destOrd="0" presId="urn:microsoft.com/office/officeart/2008/layout/VerticalCurvedList"/>
    <dgm:cxn modelId="{767189BE-6A58-4BA7-8EBA-EC4B6D3BC778}" type="presParOf" srcId="{43C62915-5DE5-4845-8BEA-770899765B12}" destId="{0C3942F2-0B7C-4712-9B7E-C14621A563AB}" srcOrd="0" destOrd="0" presId="urn:microsoft.com/office/officeart/2008/layout/VerticalCurvedList"/>
    <dgm:cxn modelId="{D0B141FF-62E7-4F2C-9D65-CD22C71AC018}" type="presParOf" srcId="{0C3942F2-0B7C-4712-9B7E-C14621A563AB}" destId="{71F460EB-90B6-41AE-B666-2B91D7497F5F}" srcOrd="0" destOrd="0" presId="urn:microsoft.com/office/officeart/2008/layout/VerticalCurvedList"/>
    <dgm:cxn modelId="{4585A12A-68B2-4851-BDC8-AA88181402CC}" type="presParOf" srcId="{71F460EB-90B6-41AE-B666-2B91D7497F5F}" destId="{E5C38DCB-1E6E-48CE-92E4-EA35372B978F}" srcOrd="0" destOrd="0" presId="urn:microsoft.com/office/officeart/2008/layout/VerticalCurvedList"/>
    <dgm:cxn modelId="{BA0F7331-E306-4D83-8EEC-4C4686415709}" type="presParOf" srcId="{71F460EB-90B6-41AE-B666-2B91D7497F5F}" destId="{EAF5E6DC-88BA-4D99-A343-D9C15120C70D}" srcOrd="1" destOrd="0" presId="urn:microsoft.com/office/officeart/2008/layout/VerticalCurvedList"/>
    <dgm:cxn modelId="{75E0A0F6-332C-443D-AA25-04F68AE66509}" type="presParOf" srcId="{71F460EB-90B6-41AE-B666-2B91D7497F5F}" destId="{6B8E2E5B-D93B-431F-A8A6-F2D658DD4823}" srcOrd="2" destOrd="0" presId="urn:microsoft.com/office/officeart/2008/layout/VerticalCurvedList"/>
    <dgm:cxn modelId="{D830AF61-259B-46E7-BC9F-B78969EACCC5}" type="presParOf" srcId="{71F460EB-90B6-41AE-B666-2B91D7497F5F}" destId="{122979E2-140D-4C14-8DD4-E3AF5CA7C7BB}" srcOrd="3" destOrd="0" presId="urn:microsoft.com/office/officeart/2008/layout/VerticalCurvedList"/>
    <dgm:cxn modelId="{34A90293-4498-4034-A3B9-38E0BB76B3DA}" type="presParOf" srcId="{0C3942F2-0B7C-4712-9B7E-C14621A563AB}" destId="{D6160988-2FC5-4CD9-90D5-54A2CDEFC1A6}" srcOrd="1" destOrd="0" presId="urn:microsoft.com/office/officeart/2008/layout/VerticalCurvedList"/>
    <dgm:cxn modelId="{6C9A7071-1E00-4693-B4D0-9AD5649CE47C}" type="presParOf" srcId="{0C3942F2-0B7C-4712-9B7E-C14621A563AB}" destId="{A6CA4BD1-E4CB-4DA0-9496-4AF2D98339E6}" srcOrd="2" destOrd="0" presId="urn:microsoft.com/office/officeart/2008/layout/VerticalCurvedList"/>
    <dgm:cxn modelId="{8EB72235-6CAA-48EB-8208-8347E2AB57F3}" type="presParOf" srcId="{A6CA4BD1-E4CB-4DA0-9496-4AF2D98339E6}" destId="{1C8BF6BE-7E9A-4990-BA01-2B94E849830B}" srcOrd="0" destOrd="0" presId="urn:microsoft.com/office/officeart/2008/layout/VerticalCurvedList"/>
    <dgm:cxn modelId="{059601E2-66D3-4677-8D88-DCCBC052DE20}" type="presParOf" srcId="{0C3942F2-0B7C-4712-9B7E-C14621A563AB}" destId="{FEA57BE5-AE41-4A15-AACF-D8C9751D6162}" srcOrd="3" destOrd="0" presId="urn:microsoft.com/office/officeart/2008/layout/VerticalCurvedList"/>
    <dgm:cxn modelId="{4E8E7BAD-589A-4554-A0F0-3A77A37CC1A9}" type="presParOf" srcId="{0C3942F2-0B7C-4712-9B7E-C14621A563AB}" destId="{208EB7F8-0D38-4F73-A033-7B7EE01A7EDD}" srcOrd="4" destOrd="0" presId="urn:microsoft.com/office/officeart/2008/layout/VerticalCurvedList"/>
    <dgm:cxn modelId="{32335C9F-5301-4FD0-AF8A-48335C7F1DD6}" type="presParOf" srcId="{208EB7F8-0D38-4F73-A033-7B7EE01A7EDD}" destId="{6CA9D060-B89B-4097-808E-24325578C6D0}" srcOrd="0" destOrd="0" presId="urn:microsoft.com/office/officeart/2008/layout/VerticalCurvedList"/>
    <dgm:cxn modelId="{76F9C3B7-FDCD-45C4-82AA-947ABCC0D15D}" type="presParOf" srcId="{0C3942F2-0B7C-4712-9B7E-C14621A563AB}" destId="{B933CE01-319B-4FA8-9192-48CD42FC5B78}" srcOrd="5" destOrd="0" presId="urn:microsoft.com/office/officeart/2008/layout/VerticalCurvedList"/>
    <dgm:cxn modelId="{41B3D3C3-A09F-4A4C-89CC-C2AE76C43BA1}" type="presParOf" srcId="{0C3942F2-0B7C-4712-9B7E-C14621A563AB}" destId="{DACA7116-A6CE-4E95-AAA8-12C96A288DF8}" srcOrd="6" destOrd="0" presId="urn:microsoft.com/office/officeart/2008/layout/VerticalCurvedList"/>
    <dgm:cxn modelId="{34C4F340-C3ED-4818-99A4-FC0FE6822B86}" type="presParOf" srcId="{DACA7116-A6CE-4E95-AAA8-12C96A288DF8}" destId="{3A0FA3B8-2CE2-47A8-B4D9-2BF1AF375C31}" srcOrd="0" destOrd="0" presId="urn:microsoft.com/office/officeart/2008/layout/VerticalCurvedList"/>
    <dgm:cxn modelId="{26C45FE4-849F-43B5-954F-37BC81EDBEEF}" type="presParOf" srcId="{0C3942F2-0B7C-4712-9B7E-C14621A563AB}" destId="{121BFCAB-785A-427A-A2B9-2C1BE8B0F193}" srcOrd="7" destOrd="0" presId="urn:microsoft.com/office/officeart/2008/layout/VerticalCurvedList"/>
    <dgm:cxn modelId="{0C895293-162D-4EB4-B85F-644B50545B7E}" type="presParOf" srcId="{0C3942F2-0B7C-4712-9B7E-C14621A563AB}" destId="{549AC723-13AB-48DC-ACA6-448E2C7CE0EB}" srcOrd="8" destOrd="0" presId="urn:microsoft.com/office/officeart/2008/layout/VerticalCurvedList"/>
    <dgm:cxn modelId="{2780EFAC-ABFC-4BE6-870A-B12D3CBDC9AD}" type="presParOf" srcId="{549AC723-13AB-48DC-ACA6-448E2C7CE0EB}" destId="{26473449-2A87-4934-B350-6CE6AA5555D9}" srcOrd="0" destOrd="0" presId="urn:microsoft.com/office/officeart/2008/layout/VerticalCurvedList"/>
    <dgm:cxn modelId="{679AFE7C-F502-4562-BD19-B1C8A531FD7F}" type="presParOf" srcId="{0C3942F2-0B7C-4712-9B7E-C14621A563AB}" destId="{486A999B-02E5-4A62-AA80-156AC6FB3816}" srcOrd="9" destOrd="0" presId="urn:microsoft.com/office/officeart/2008/layout/VerticalCurvedList"/>
    <dgm:cxn modelId="{241750F2-2D04-4E3D-9D7F-525A82CD3030}" type="presParOf" srcId="{0C3942F2-0B7C-4712-9B7E-C14621A563AB}" destId="{E4E3A21C-72A6-43DA-90A6-BF2D535F2C8F}" srcOrd="10" destOrd="0" presId="urn:microsoft.com/office/officeart/2008/layout/VerticalCurvedList"/>
    <dgm:cxn modelId="{6D77AA9D-AC9A-4DBA-A64C-8738475960FF}" type="presParOf" srcId="{E4E3A21C-72A6-43DA-90A6-BF2D535F2C8F}" destId="{8D6BC57F-1BCA-426A-B6F3-C33BC973D29A}" srcOrd="0" destOrd="0" presId="urn:microsoft.com/office/officeart/2008/layout/VerticalCurvedList"/>
    <dgm:cxn modelId="{67535A3D-75B3-4945-8D8A-62FA2DAFABE1}" type="presParOf" srcId="{0C3942F2-0B7C-4712-9B7E-C14621A563AB}" destId="{FBE82680-E899-4A61-85AD-588F64B0E832}" srcOrd="11" destOrd="0" presId="urn:microsoft.com/office/officeart/2008/layout/VerticalCurvedList"/>
    <dgm:cxn modelId="{A359D98E-7A1D-4602-A071-D8717D625E25}" type="presParOf" srcId="{0C3942F2-0B7C-4712-9B7E-C14621A563AB}" destId="{2C05C632-903C-437B-9D6F-00CC95ACF626}" srcOrd="12" destOrd="0" presId="urn:microsoft.com/office/officeart/2008/layout/VerticalCurvedList"/>
    <dgm:cxn modelId="{B161067B-819B-4DEC-8714-FAA6C05BE4C9}" type="presParOf" srcId="{2C05C632-903C-437B-9D6F-00CC95ACF626}" destId="{0C5A940E-2A5B-4AD7-9604-985822229B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236 000 emplois</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343 000 emplois</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440 000 emplois</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6AB40757-1B77-491D-A4AF-6AA567869E9B}" type="presOf" srcId="{28705186-5038-4454-8746-5766FEED2925}" destId="{42CB2B9B-D0A1-4207-908A-E3DA5117649F}"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CA4FD3F5-1FE9-47E2-8C0C-7C248F0F439A}" type="presOf" srcId="{C7CFEB71-9245-4A7B-B147-C31190E66585}" destId="{9AD280B9-3F5E-42F7-ACBD-8C0830387DC9}"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13D940DB-1B8E-412B-96F5-500363EBACA9}" type="presOf" srcId="{37754E9F-F4CF-43B7-BF81-4510B16D18DD}" destId="{49E1A057-EF8F-4630-B271-A049C7D06D0C}" srcOrd="0" destOrd="0" presId="urn:microsoft.com/office/officeart/2005/8/layout/vList3"/>
    <dgm:cxn modelId="{0FD1BAB8-4338-4C7F-8AB1-51BC112E1414}" type="presOf" srcId="{AB3D2310-3168-4B86-8365-9CD6565DAF6D}" destId="{623028F2-349E-40CA-9C8A-F7109145B7E2}"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DC52AFD7-2D36-4E31-93F6-0C8A9229BB82}" type="presParOf" srcId="{42CB2B9B-D0A1-4207-908A-E3DA5117649F}" destId="{34B1500A-A1D1-424A-B34A-A58A240DDB0C}" srcOrd="0" destOrd="0" presId="urn:microsoft.com/office/officeart/2005/8/layout/vList3"/>
    <dgm:cxn modelId="{55EA46C0-6112-409C-8E16-E103C56995FE}" type="presParOf" srcId="{34B1500A-A1D1-424A-B34A-A58A240DDB0C}" destId="{C2648E56-29BD-4AD9-9AAC-7CBA8ED054D0}" srcOrd="0" destOrd="0" presId="urn:microsoft.com/office/officeart/2005/8/layout/vList3"/>
    <dgm:cxn modelId="{038CE8F5-6EC0-487E-8A9E-D81F051571B7}" type="presParOf" srcId="{34B1500A-A1D1-424A-B34A-A58A240DDB0C}" destId="{49E1A057-EF8F-4630-B271-A049C7D06D0C}" srcOrd="1" destOrd="0" presId="urn:microsoft.com/office/officeart/2005/8/layout/vList3"/>
    <dgm:cxn modelId="{CAA63518-D930-4585-AD2F-5F12664F7216}" type="presParOf" srcId="{42CB2B9B-D0A1-4207-908A-E3DA5117649F}" destId="{2A107536-0EBA-4B66-8762-A00AD9C4126A}" srcOrd="1" destOrd="0" presId="urn:microsoft.com/office/officeart/2005/8/layout/vList3"/>
    <dgm:cxn modelId="{4F14D71D-2BAC-4891-ABBC-6D2719246652}" type="presParOf" srcId="{42CB2B9B-D0A1-4207-908A-E3DA5117649F}" destId="{F9DAE7CE-56C2-43F1-8E7F-EB8F663EDEF6}" srcOrd="2" destOrd="0" presId="urn:microsoft.com/office/officeart/2005/8/layout/vList3"/>
    <dgm:cxn modelId="{19F0E061-70EB-4B6F-9E22-5A019F11DE5E}" type="presParOf" srcId="{F9DAE7CE-56C2-43F1-8E7F-EB8F663EDEF6}" destId="{67A4AF24-3A7A-4924-9763-9B25E2B09D49}" srcOrd="0" destOrd="0" presId="urn:microsoft.com/office/officeart/2005/8/layout/vList3"/>
    <dgm:cxn modelId="{FE2FC175-1002-4601-94C6-D6687D4134F6}" type="presParOf" srcId="{F9DAE7CE-56C2-43F1-8E7F-EB8F663EDEF6}" destId="{9AD280B9-3F5E-42F7-ACBD-8C0830387DC9}" srcOrd="1" destOrd="0" presId="urn:microsoft.com/office/officeart/2005/8/layout/vList3"/>
    <dgm:cxn modelId="{0EB9CA8F-7CA4-4561-A43B-5DFEAD3A38D9}" type="presParOf" srcId="{42CB2B9B-D0A1-4207-908A-E3DA5117649F}" destId="{2ADC3E68-A655-4906-9802-16813F491098}" srcOrd="3" destOrd="0" presId="urn:microsoft.com/office/officeart/2005/8/layout/vList3"/>
    <dgm:cxn modelId="{71C84FA6-D76A-498F-9931-7306AA002348}" type="presParOf" srcId="{42CB2B9B-D0A1-4207-908A-E3DA5117649F}" destId="{27EDF080-2B14-424A-8652-FF73309AE6FE}" srcOrd="4" destOrd="0" presId="urn:microsoft.com/office/officeart/2005/8/layout/vList3"/>
    <dgm:cxn modelId="{6BF4FF21-17FB-4D2B-9717-E32CA47B9F62}" type="presParOf" srcId="{27EDF080-2B14-424A-8652-FF73309AE6FE}" destId="{790EF174-3B18-422C-A9A1-103F2B1AEE0E}" srcOrd="0" destOrd="0" presId="urn:microsoft.com/office/officeart/2005/8/layout/vList3"/>
    <dgm:cxn modelId="{D42FFA16-F2F7-44D2-B428-A9F31123EF48}"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236 000 emplois</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343 000 emplois</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440 000 emplois</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7001F066-EC5A-404B-9AC6-E61CF8CBE606}" srcId="{28705186-5038-4454-8746-5766FEED2925}" destId="{37754E9F-F4CF-43B7-BF81-4510B16D18DD}" srcOrd="0" destOrd="0" parTransId="{9A1020D2-42BF-4583-8ECE-1955981F5ECD}" sibTransId="{DCEFCFC0-B7EF-4F01-83EC-CBCABF17D3CC}"/>
    <dgm:cxn modelId="{56EE1995-3E24-4D09-9047-A0BB6E381B11}" type="presOf" srcId="{C7CFEB71-9245-4A7B-B147-C31190E66585}" destId="{9AD280B9-3F5E-42F7-ACBD-8C0830387DC9}" srcOrd="0" destOrd="0" presId="urn:microsoft.com/office/officeart/2005/8/layout/vList3"/>
    <dgm:cxn modelId="{E13FB48E-1AB2-423E-956F-F6AD3BB3AE2B}" type="presOf" srcId="{37754E9F-F4CF-43B7-BF81-4510B16D18DD}" destId="{49E1A057-EF8F-4630-B271-A049C7D06D0C}"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E08E8910-1DC1-4720-BFD4-976153002762}" type="presOf" srcId="{AB3D2310-3168-4B86-8365-9CD6565DAF6D}" destId="{623028F2-349E-40CA-9C8A-F7109145B7E2}"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5B599024-63E2-4BB4-B86C-15532FF820EA}" type="presOf" srcId="{28705186-5038-4454-8746-5766FEED2925}" destId="{42CB2B9B-D0A1-4207-908A-E3DA5117649F}" srcOrd="0" destOrd="0" presId="urn:microsoft.com/office/officeart/2005/8/layout/vList3"/>
    <dgm:cxn modelId="{118F35D3-9B56-4640-83DD-B7FBCADE1DEF}" type="presParOf" srcId="{42CB2B9B-D0A1-4207-908A-E3DA5117649F}" destId="{34B1500A-A1D1-424A-B34A-A58A240DDB0C}" srcOrd="0" destOrd="0" presId="urn:microsoft.com/office/officeart/2005/8/layout/vList3"/>
    <dgm:cxn modelId="{0632DDAB-7671-400D-A1FF-74F4DC9D4D65}" type="presParOf" srcId="{34B1500A-A1D1-424A-B34A-A58A240DDB0C}" destId="{C2648E56-29BD-4AD9-9AAC-7CBA8ED054D0}" srcOrd="0" destOrd="0" presId="urn:microsoft.com/office/officeart/2005/8/layout/vList3"/>
    <dgm:cxn modelId="{408B8957-2BAC-4CF9-BB8C-B8B677EE4A21}" type="presParOf" srcId="{34B1500A-A1D1-424A-B34A-A58A240DDB0C}" destId="{49E1A057-EF8F-4630-B271-A049C7D06D0C}" srcOrd="1" destOrd="0" presId="urn:microsoft.com/office/officeart/2005/8/layout/vList3"/>
    <dgm:cxn modelId="{43D5E548-74C0-4753-B820-6838CD705279}" type="presParOf" srcId="{42CB2B9B-D0A1-4207-908A-E3DA5117649F}" destId="{2A107536-0EBA-4B66-8762-A00AD9C4126A}" srcOrd="1" destOrd="0" presId="urn:microsoft.com/office/officeart/2005/8/layout/vList3"/>
    <dgm:cxn modelId="{F1C6AB0B-1AF7-4A78-9072-6F5BBFEBB399}" type="presParOf" srcId="{42CB2B9B-D0A1-4207-908A-E3DA5117649F}" destId="{F9DAE7CE-56C2-43F1-8E7F-EB8F663EDEF6}" srcOrd="2" destOrd="0" presId="urn:microsoft.com/office/officeart/2005/8/layout/vList3"/>
    <dgm:cxn modelId="{A0D96D37-376F-4560-8EA7-15C2928C1D7D}" type="presParOf" srcId="{F9DAE7CE-56C2-43F1-8E7F-EB8F663EDEF6}" destId="{67A4AF24-3A7A-4924-9763-9B25E2B09D49}" srcOrd="0" destOrd="0" presId="urn:microsoft.com/office/officeart/2005/8/layout/vList3"/>
    <dgm:cxn modelId="{E6AA4D7A-549D-49A1-A0DA-78A1B071A516}" type="presParOf" srcId="{F9DAE7CE-56C2-43F1-8E7F-EB8F663EDEF6}" destId="{9AD280B9-3F5E-42F7-ACBD-8C0830387DC9}" srcOrd="1" destOrd="0" presId="urn:microsoft.com/office/officeart/2005/8/layout/vList3"/>
    <dgm:cxn modelId="{BD0D9E5E-8C5A-4E16-9DB0-2BB8FD94D514}" type="presParOf" srcId="{42CB2B9B-D0A1-4207-908A-E3DA5117649F}" destId="{2ADC3E68-A655-4906-9802-16813F491098}" srcOrd="3" destOrd="0" presId="urn:microsoft.com/office/officeart/2005/8/layout/vList3"/>
    <dgm:cxn modelId="{D07ED5EA-B9CE-4C99-B3DA-9C2461746AAC}" type="presParOf" srcId="{42CB2B9B-D0A1-4207-908A-E3DA5117649F}" destId="{27EDF080-2B14-424A-8652-FF73309AE6FE}" srcOrd="4" destOrd="0" presId="urn:microsoft.com/office/officeart/2005/8/layout/vList3"/>
    <dgm:cxn modelId="{9C9E0EE3-0324-4EBB-B994-551BEF9F0E2B}" type="presParOf" srcId="{27EDF080-2B14-424A-8652-FF73309AE6FE}" destId="{790EF174-3B18-422C-A9A1-103F2B1AEE0E}" srcOrd="0" destOrd="0" presId="urn:microsoft.com/office/officeart/2005/8/layout/vList3"/>
    <dgm:cxn modelId="{BBF10BD7-5DEB-4D4B-9E8E-57EE548BA4ED}"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5,3%</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10,5%</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15,7%</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85"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5DA768C7-B80A-4875-89EF-E0980FE27750}" type="presOf" srcId="{28705186-5038-4454-8746-5766FEED2925}" destId="{42CB2B9B-D0A1-4207-908A-E3DA5117649F}" srcOrd="0" destOrd="0" presId="urn:microsoft.com/office/officeart/2005/8/layout/vList3"/>
    <dgm:cxn modelId="{87745442-503C-48D9-8CAA-72011DACFF40}" type="presOf" srcId="{C7CFEB71-9245-4A7B-B147-C31190E66585}" destId="{9AD280B9-3F5E-42F7-ACBD-8C0830387DC9}" srcOrd="0" destOrd="0" presId="urn:microsoft.com/office/officeart/2005/8/layout/vList3"/>
    <dgm:cxn modelId="{A3CE1E56-8B3A-41F4-BB53-50D5CCBB1B7F}" type="presOf" srcId="{37754E9F-F4CF-43B7-BF81-4510B16D18DD}" destId="{49E1A057-EF8F-4630-B271-A049C7D06D0C}"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5B2DEC39-B8B6-4972-8269-D911D8D2DDBD}" srcId="{28705186-5038-4454-8746-5766FEED2925}" destId="{AB3D2310-3168-4B86-8365-9CD6565DAF6D}" srcOrd="2" destOrd="0" parTransId="{43629D7E-0593-48F3-82AE-4E73512F3CAC}" sibTransId="{B2DE24E5-8226-4659-9A10-F073C456C35D}"/>
    <dgm:cxn modelId="{8BABD23A-4AF7-4CC9-9AFA-787A33370819}" type="presOf" srcId="{AB3D2310-3168-4B86-8365-9CD6565DAF6D}" destId="{623028F2-349E-40CA-9C8A-F7109145B7E2}"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4C881B1F-31F1-4712-BAC1-09F0D62FDFA3}" type="presParOf" srcId="{42CB2B9B-D0A1-4207-908A-E3DA5117649F}" destId="{34B1500A-A1D1-424A-B34A-A58A240DDB0C}" srcOrd="0" destOrd="0" presId="urn:microsoft.com/office/officeart/2005/8/layout/vList3"/>
    <dgm:cxn modelId="{C7A642B8-8021-46CB-923A-18C73F908885}" type="presParOf" srcId="{34B1500A-A1D1-424A-B34A-A58A240DDB0C}" destId="{C2648E56-29BD-4AD9-9AAC-7CBA8ED054D0}" srcOrd="0" destOrd="0" presId="urn:microsoft.com/office/officeart/2005/8/layout/vList3"/>
    <dgm:cxn modelId="{96746365-B0EF-4051-A901-A61443071E0F}" type="presParOf" srcId="{34B1500A-A1D1-424A-B34A-A58A240DDB0C}" destId="{49E1A057-EF8F-4630-B271-A049C7D06D0C}" srcOrd="1" destOrd="0" presId="urn:microsoft.com/office/officeart/2005/8/layout/vList3"/>
    <dgm:cxn modelId="{1D1473D5-6FB1-423A-9DDF-3715F1EB635A}" type="presParOf" srcId="{42CB2B9B-D0A1-4207-908A-E3DA5117649F}" destId="{2A107536-0EBA-4B66-8762-A00AD9C4126A}" srcOrd="1" destOrd="0" presId="urn:microsoft.com/office/officeart/2005/8/layout/vList3"/>
    <dgm:cxn modelId="{61D46E34-36DF-4A68-8B41-324A36D1F60C}" type="presParOf" srcId="{42CB2B9B-D0A1-4207-908A-E3DA5117649F}" destId="{F9DAE7CE-56C2-43F1-8E7F-EB8F663EDEF6}" srcOrd="2" destOrd="0" presId="urn:microsoft.com/office/officeart/2005/8/layout/vList3"/>
    <dgm:cxn modelId="{5B84DC99-3611-4715-B4E1-66CA7B1BF342}" type="presParOf" srcId="{F9DAE7CE-56C2-43F1-8E7F-EB8F663EDEF6}" destId="{67A4AF24-3A7A-4924-9763-9B25E2B09D49}" srcOrd="0" destOrd="0" presId="urn:microsoft.com/office/officeart/2005/8/layout/vList3"/>
    <dgm:cxn modelId="{B06C5037-A05F-4BF5-8B1F-618136771BE8}" type="presParOf" srcId="{F9DAE7CE-56C2-43F1-8E7F-EB8F663EDEF6}" destId="{9AD280B9-3F5E-42F7-ACBD-8C0830387DC9}" srcOrd="1" destOrd="0" presId="urn:microsoft.com/office/officeart/2005/8/layout/vList3"/>
    <dgm:cxn modelId="{4B0C73C4-69C3-4C89-B281-BF178CB9F65A}" type="presParOf" srcId="{42CB2B9B-D0A1-4207-908A-E3DA5117649F}" destId="{2ADC3E68-A655-4906-9802-16813F491098}" srcOrd="3" destOrd="0" presId="urn:microsoft.com/office/officeart/2005/8/layout/vList3"/>
    <dgm:cxn modelId="{4BB63D54-88BC-451B-81E9-364D45F036D3}" type="presParOf" srcId="{42CB2B9B-D0A1-4207-908A-E3DA5117649F}" destId="{27EDF080-2B14-424A-8652-FF73309AE6FE}" srcOrd="4" destOrd="0" presId="urn:microsoft.com/office/officeart/2005/8/layout/vList3"/>
    <dgm:cxn modelId="{4E703F16-6B1E-4D71-9FAA-AB642765F357}" type="presParOf" srcId="{27EDF080-2B14-424A-8652-FF73309AE6FE}" destId="{790EF174-3B18-422C-A9A1-103F2B1AEE0E}" srcOrd="0" destOrd="0" presId="urn:microsoft.com/office/officeart/2005/8/layout/vList3"/>
    <dgm:cxn modelId="{872B184A-7C37-4B8D-A277-33D98C6F8A98}"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5,3%</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10,5%</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15,7%</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47B12EAC-9C52-40BB-8F69-3A1DE32B9199}" type="presOf" srcId="{AB3D2310-3168-4B86-8365-9CD6565DAF6D}" destId="{623028F2-349E-40CA-9C8A-F7109145B7E2}"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83D12BEB-FF85-4350-96F2-359A3B376380}" type="presOf" srcId="{37754E9F-F4CF-43B7-BF81-4510B16D18DD}" destId="{49E1A057-EF8F-4630-B271-A049C7D06D0C}" srcOrd="0" destOrd="0" presId="urn:microsoft.com/office/officeart/2005/8/layout/vList3"/>
    <dgm:cxn modelId="{22739962-199B-4D30-BD28-B09B6A2F550F}" type="presOf" srcId="{28705186-5038-4454-8746-5766FEED2925}" destId="{42CB2B9B-D0A1-4207-908A-E3DA5117649F}"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01C80DFD-D088-47D2-B2DA-A4D5746B21A9}" srcId="{28705186-5038-4454-8746-5766FEED2925}" destId="{C7CFEB71-9245-4A7B-B147-C31190E66585}" srcOrd="1" destOrd="0" parTransId="{E59E12B6-9217-4D97-8D9C-595D63876A9F}" sibTransId="{9C1FD7A6-EF25-498F-8E25-347A11F241C9}"/>
    <dgm:cxn modelId="{5D34DB14-785E-412C-AC55-E9D16AAEE88A}" type="presOf" srcId="{C7CFEB71-9245-4A7B-B147-C31190E66585}" destId="{9AD280B9-3F5E-42F7-ACBD-8C0830387DC9}" srcOrd="0" destOrd="0" presId="urn:microsoft.com/office/officeart/2005/8/layout/vList3"/>
    <dgm:cxn modelId="{91BFAD53-0C99-41E0-824C-39911511E5D5}" type="presParOf" srcId="{42CB2B9B-D0A1-4207-908A-E3DA5117649F}" destId="{34B1500A-A1D1-424A-B34A-A58A240DDB0C}" srcOrd="0" destOrd="0" presId="urn:microsoft.com/office/officeart/2005/8/layout/vList3"/>
    <dgm:cxn modelId="{F1E2CB83-5EF1-4CDB-BBDF-A05DF554FB38}" type="presParOf" srcId="{34B1500A-A1D1-424A-B34A-A58A240DDB0C}" destId="{C2648E56-29BD-4AD9-9AAC-7CBA8ED054D0}" srcOrd="0" destOrd="0" presId="urn:microsoft.com/office/officeart/2005/8/layout/vList3"/>
    <dgm:cxn modelId="{02CFCB98-46AC-48BD-914D-CD48B6B92000}" type="presParOf" srcId="{34B1500A-A1D1-424A-B34A-A58A240DDB0C}" destId="{49E1A057-EF8F-4630-B271-A049C7D06D0C}" srcOrd="1" destOrd="0" presId="urn:microsoft.com/office/officeart/2005/8/layout/vList3"/>
    <dgm:cxn modelId="{790FD7D3-8D81-45FA-81D3-F054782D847B}" type="presParOf" srcId="{42CB2B9B-D0A1-4207-908A-E3DA5117649F}" destId="{2A107536-0EBA-4B66-8762-A00AD9C4126A}" srcOrd="1" destOrd="0" presId="urn:microsoft.com/office/officeart/2005/8/layout/vList3"/>
    <dgm:cxn modelId="{366BDDFA-B7DA-450C-A56A-C4D5FA23B83A}" type="presParOf" srcId="{42CB2B9B-D0A1-4207-908A-E3DA5117649F}" destId="{F9DAE7CE-56C2-43F1-8E7F-EB8F663EDEF6}" srcOrd="2" destOrd="0" presId="urn:microsoft.com/office/officeart/2005/8/layout/vList3"/>
    <dgm:cxn modelId="{32525E5D-FE0A-4DF4-9A84-85A58F9DEF10}" type="presParOf" srcId="{F9DAE7CE-56C2-43F1-8E7F-EB8F663EDEF6}" destId="{67A4AF24-3A7A-4924-9763-9B25E2B09D49}" srcOrd="0" destOrd="0" presId="urn:microsoft.com/office/officeart/2005/8/layout/vList3"/>
    <dgm:cxn modelId="{C9572E44-6CAF-4C0C-A08B-0A74F5A429ED}" type="presParOf" srcId="{F9DAE7CE-56C2-43F1-8E7F-EB8F663EDEF6}" destId="{9AD280B9-3F5E-42F7-ACBD-8C0830387DC9}" srcOrd="1" destOrd="0" presId="urn:microsoft.com/office/officeart/2005/8/layout/vList3"/>
    <dgm:cxn modelId="{04B82BDF-15FB-437F-9E94-9E489742BEA4}" type="presParOf" srcId="{42CB2B9B-D0A1-4207-908A-E3DA5117649F}" destId="{2ADC3E68-A655-4906-9802-16813F491098}" srcOrd="3" destOrd="0" presId="urn:microsoft.com/office/officeart/2005/8/layout/vList3"/>
    <dgm:cxn modelId="{93E8F80D-02A6-49FA-9F2A-6207336AFE75}" type="presParOf" srcId="{42CB2B9B-D0A1-4207-908A-E3DA5117649F}" destId="{27EDF080-2B14-424A-8652-FF73309AE6FE}" srcOrd="4" destOrd="0" presId="urn:microsoft.com/office/officeart/2005/8/layout/vList3"/>
    <dgm:cxn modelId="{828A85B7-FF12-461C-801D-E35CED873812}" type="presParOf" srcId="{27EDF080-2B14-424A-8652-FF73309AE6FE}" destId="{790EF174-3B18-422C-A9A1-103F2B1AEE0E}" srcOrd="0" destOrd="0" presId="urn:microsoft.com/office/officeart/2005/8/layout/vList3"/>
    <dgm:cxn modelId="{4E858A47-1675-41C2-9546-9C0B11E6EABA}"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125 000</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198 000</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222 000</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custLinFactNeighborX="-500" custLinFactNeighborY="6">
        <dgm:presLayoutVars>
          <dgm:bulletEnabled val="1"/>
        </dgm:presLayoutVars>
      </dgm:prSet>
      <dgm:spPr/>
      <dgm:t>
        <a:bodyPr/>
        <a:lstStyle/>
        <a:p>
          <a:endParaRPr lang="fr-FR"/>
        </a:p>
      </dgm:t>
    </dgm:pt>
  </dgm:ptLst>
  <dgm:cxnLst>
    <dgm:cxn modelId="{2A139A0B-CCDA-4049-9971-EF6AB513F045}" type="presOf" srcId="{AB3D2310-3168-4B86-8365-9CD6565DAF6D}" destId="{623028F2-349E-40CA-9C8A-F7109145B7E2}" srcOrd="0" destOrd="0" presId="urn:microsoft.com/office/officeart/2005/8/layout/vList3"/>
    <dgm:cxn modelId="{A2AAD1B8-F536-45AB-B7B5-2BBAA6C82DC7}" type="presOf" srcId="{37754E9F-F4CF-43B7-BF81-4510B16D18DD}" destId="{49E1A057-EF8F-4630-B271-A049C7D06D0C}"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5B2DEC39-B8B6-4972-8269-D911D8D2DDBD}" srcId="{28705186-5038-4454-8746-5766FEED2925}" destId="{AB3D2310-3168-4B86-8365-9CD6565DAF6D}" srcOrd="2" destOrd="0" parTransId="{43629D7E-0593-48F3-82AE-4E73512F3CAC}" sibTransId="{B2DE24E5-8226-4659-9A10-F073C456C35D}"/>
    <dgm:cxn modelId="{E58EBD51-2A0B-4CF7-AAA8-7A9E739966A7}" type="presOf" srcId="{C7CFEB71-9245-4A7B-B147-C31190E66585}" destId="{9AD280B9-3F5E-42F7-ACBD-8C0830387DC9}"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A5B84F80-1CEA-4B6F-9A91-A1905A783705}" type="presOf" srcId="{28705186-5038-4454-8746-5766FEED2925}" destId="{42CB2B9B-D0A1-4207-908A-E3DA5117649F}" srcOrd="0" destOrd="0" presId="urn:microsoft.com/office/officeart/2005/8/layout/vList3"/>
    <dgm:cxn modelId="{3FA1DF7B-5ACC-4F6B-8559-B21F0A98F97E}" type="presParOf" srcId="{42CB2B9B-D0A1-4207-908A-E3DA5117649F}" destId="{34B1500A-A1D1-424A-B34A-A58A240DDB0C}" srcOrd="0" destOrd="0" presId="urn:microsoft.com/office/officeart/2005/8/layout/vList3"/>
    <dgm:cxn modelId="{03BCD17E-FC85-47F2-8EEC-13D3E4E6635F}" type="presParOf" srcId="{34B1500A-A1D1-424A-B34A-A58A240DDB0C}" destId="{C2648E56-29BD-4AD9-9AAC-7CBA8ED054D0}" srcOrd="0" destOrd="0" presId="urn:microsoft.com/office/officeart/2005/8/layout/vList3"/>
    <dgm:cxn modelId="{1BEA1786-4087-409C-B442-AE65844C9C05}" type="presParOf" srcId="{34B1500A-A1D1-424A-B34A-A58A240DDB0C}" destId="{49E1A057-EF8F-4630-B271-A049C7D06D0C}" srcOrd="1" destOrd="0" presId="urn:microsoft.com/office/officeart/2005/8/layout/vList3"/>
    <dgm:cxn modelId="{85ABB51B-9731-4ADA-A2E7-71460A77A701}" type="presParOf" srcId="{42CB2B9B-D0A1-4207-908A-E3DA5117649F}" destId="{2A107536-0EBA-4B66-8762-A00AD9C4126A}" srcOrd="1" destOrd="0" presId="urn:microsoft.com/office/officeart/2005/8/layout/vList3"/>
    <dgm:cxn modelId="{5A6F7FA8-C4C0-4742-8466-53E646443A32}" type="presParOf" srcId="{42CB2B9B-D0A1-4207-908A-E3DA5117649F}" destId="{F9DAE7CE-56C2-43F1-8E7F-EB8F663EDEF6}" srcOrd="2" destOrd="0" presId="urn:microsoft.com/office/officeart/2005/8/layout/vList3"/>
    <dgm:cxn modelId="{B3EA12CE-19EC-4B66-96D9-5F94915A6F76}" type="presParOf" srcId="{F9DAE7CE-56C2-43F1-8E7F-EB8F663EDEF6}" destId="{67A4AF24-3A7A-4924-9763-9B25E2B09D49}" srcOrd="0" destOrd="0" presId="urn:microsoft.com/office/officeart/2005/8/layout/vList3"/>
    <dgm:cxn modelId="{F25D21F6-8745-4DF9-8EE5-237B061AC586}" type="presParOf" srcId="{F9DAE7CE-56C2-43F1-8E7F-EB8F663EDEF6}" destId="{9AD280B9-3F5E-42F7-ACBD-8C0830387DC9}" srcOrd="1" destOrd="0" presId="urn:microsoft.com/office/officeart/2005/8/layout/vList3"/>
    <dgm:cxn modelId="{E1D6D02F-ABA9-40C4-9268-AA3083E81F7B}" type="presParOf" srcId="{42CB2B9B-D0A1-4207-908A-E3DA5117649F}" destId="{2ADC3E68-A655-4906-9802-16813F491098}" srcOrd="3" destOrd="0" presId="urn:microsoft.com/office/officeart/2005/8/layout/vList3"/>
    <dgm:cxn modelId="{AA3D4DD0-AE0D-45DC-A659-971293557959}" type="presParOf" srcId="{42CB2B9B-D0A1-4207-908A-E3DA5117649F}" destId="{27EDF080-2B14-424A-8652-FF73309AE6FE}" srcOrd="4" destOrd="0" presId="urn:microsoft.com/office/officeart/2005/8/layout/vList3"/>
    <dgm:cxn modelId="{0736E4AB-2DBD-4DBF-8DEA-76BBCB115F85}" type="presParOf" srcId="{27EDF080-2B14-424A-8652-FF73309AE6FE}" destId="{790EF174-3B18-422C-A9A1-103F2B1AEE0E}" srcOrd="0" destOrd="0" presId="urn:microsoft.com/office/officeart/2005/8/layout/vList3"/>
    <dgm:cxn modelId="{8D8C96E6-8A68-45C8-BC42-67ACB32E4D2C}"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125 000</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198 000</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222 000</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7001F066-EC5A-404B-9AC6-E61CF8CBE606}" srcId="{28705186-5038-4454-8746-5766FEED2925}" destId="{37754E9F-F4CF-43B7-BF81-4510B16D18DD}" srcOrd="0" destOrd="0" parTransId="{9A1020D2-42BF-4583-8ECE-1955981F5ECD}" sibTransId="{DCEFCFC0-B7EF-4F01-83EC-CBCABF17D3CC}"/>
    <dgm:cxn modelId="{5B2DEC39-B8B6-4972-8269-D911D8D2DDBD}" srcId="{28705186-5038-4454-8746-5766FEED2925}" destId="{AB3D2310-3168-4B86-8365-9CD6565DAF6D}" srcOrd="2" destOrd="0" parTransId="{43629D7E-0593-48F3-82AE-4E73512F3CAC}" sibTransId="{B2DE24E5-8226-4659-9A10-F073C456C35D}"/>
    <dgm:cxn modelId="{79C31453-5BBB-4F49-B24F-CADC778AE1C8}" type="presOf" srcId="{C7CFEB71-9245-4A7B-B147-C31190E66585}" destId="{9AD280B9-3F5E-42F7-ACBD-8C0830387DC9}"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00284ABF-89B1-497E-9232-5CA18657755D}" type="presOf" srcId="{AB3D2310-3168-4B86-8365-9CD6565DAF6D}" destId="{623028F2-349E-40CA-9C8A-F7109145B7E2}" srcOrd="0" destOrd="0" presId="urn:microsoft.com/office/officeart/2005/8/layout/vList3"/>
    <dgm:cxn modelId="{27E5F080-7082-49E0-B6CC-578E3BB8B600}" type="presOf" srcId="{28705186-5038-4454-8746-5766FEED2925}" destId="{42CB2B9B-D0A1-4207-908A-E3DA5117649F}" srcOrd="0" destOrd="0" presId="urn:microsoft.com/office/officeart/2005/8/layout/vList3"/>
    <dgm:cxn modelId="{EC2FC876-5BC2-4EB8-B041-881834A9102E}" type="presOf" srcId="{37754E9F-F4CF-43B7-BF81-4510B16D18DD}" destId="{49E1A057-EF8F-4630-B271-A049C7D06D0C}" srcOrd="0" destOrd="0" presId="urn:microsoft.com/office/officeart/2005/8/layout/vList3"/>
    <dgm:cxn modelId="{57C741B4-CDC1-40C4-A6B8-07B5F823AD3E}" type="presParOf" srcId="{42CB2B9B-D0A1-4207-908A-E3DA5117649F}" destId="{34B1500A-A1D1-424A-B34A-A58A240DDB0C}" srcOrd="0" destOrd="0" presId="urn:microsoft.com/office/officeart/2005/8/layout/vList3"/>
    <dgm:cxn modelId="{345308A6-14E7-462A-B9CB-8E67C47A6161}" type="presParOf" srcId="{34B1500A-A1D1-424A-B34A-A58A240DDB0C}" destId="{C2648E56-29BD-4AD9-9AAC-7CBA8ED054D0}" srcOrd="0" destOrd="0" presId="urn:microsoft.com/office/officeart/2005/8/layout/vList3"/>
    <dgm:cxn modelId="{65B4EDC5-7932-4763-AD6B-827737302EF0}" type="presParOf" srcId="{34B1500A-A1D1-424A-B34A-A58A240DDB0C}" destId="{49E1A057-EF8F-4630-B271-A049C7D06D0C}" srcOrd="1" destOrd="0" presId="urn:microsoft.com/office/officeart/2005/8/layout/vList3"/>
    <dgm:cxn modelId="{ABD85107-DA32-41CF-80A4-A1240B6FDB0B}" type="presParOf" srcId="{42CB2B9B-D0A1-4207-908A-E3DA5117649F}" destId="{2A107536-0EBA-4B66-8762-A00AD9C4126A}" srcOrd="1" destOrd="0" presId="urn:microsoft.com/office/officeart/2005/8/layout/vList3"/>
    <dgm:cxn modelId="{35B1B762-DFB9-460F-9603-9130EE4750E2}" type="presParOf" srcId="{42CB2B9B-D0A1-4207-908A-E3DA5117649F}" destId="{F9DAE7CE-56C2-43F1-8E7F-EB8F663EDEF6}" srcOrd="2" destOrd="0" presId="urn:microsoft.com/office/officeart/2005/8/layout/vList3"/>
    <dgm:cxn modelId="{83026F20-9941-4ACB-A873-193564929EDA}" type="presParOf" srcId="{F9DAE7CE-56C2-43F1-8E7F-EB8F663EDEF6}" destId="{67A4AF24-3A7A-4924-9763-9B25E2B09D49}" srcOrd="0" destOrd="0" presId="urn:microsoft.com/office/officeart/2005/8/layout/vList3"/>
    <dgm:cxn modelId="{742D9A44-96CA-4D44-B899-9B266EA265EB}" type="presParOf" srcId="{F9DAE7CE-56C2-43F1-8E7F-EB8F663EDEF6}" destId="{9AD280B9-3F5E-42F7-ACBD-8C0830387DC9}" srcOrd="1" destOrd="0" presId="urn:microsoft.com/office/officeart/2005/8/layout/vList3"/>
    <dgm:cxn modelId="{491C3EE7-D8DE-4800-A484-C4CB30F4600A}" type="presParOf" srcId="{42CB2B9B-D0A1-4207-908A-E3DA5117649F}" destId="{2ADC3E68-A655-4906-9802-16813F491098}" srcOrd="3" destOrd="0" presId="urn:microsoft.com/office/officeart/2005/8/layout/vList3"/>
    <dgm:cxn modelId="{9A0701DD-6E98-4D16-8FA7-3E152A1540AA}" type="presParOf" srcId="{42CB2B9B-D0A1-4207-908A-E3DA5117649F}" destId="{27EDF080-2B14-424A-8652-FF73309AE6FE}" srcOrd="4" destOrd="0" presId="urn:microsoft.com/office/officeart/2005/8/layout/vList3"/>
    <dgm:cxn modelId="{02A7786E-B48B-4BAC-A49D-1A233B20D7B5}" type="presParOf" srcId="{27EDF080-2B14-424A-8652-FF73309AE6FE}" destId="{790EF174-3B18-422C-A9A1-103F2B1AEE0E}" srcOrd="0" destOrd="0" presId="urn:microsoft.com/office/officeart/2005/8/layout/vList3"/>
    <dgm:cxn modelId="{6FFB263E-1349-432B-9A6A-A886CF85885D}"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E308D5-5F68-47AB-A730-999213B9D3B9}"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fr-FR"/>
        </a:p>
      </dgm:t>
    </dgm:pt>
    <dgm:pt modelId="{A5FBB9F7-7E04-4D38-96D5-E46AA8150760}">
      <dgm:prSet phldrT="[Texte]"/>
      <dgm:spPr/>
      <dgm:t>
        <a:bodyPr/>
        <a:lstStyle/>
        <a:p>
          <a:r>
            <a:rPr lang="fr-FR" dirty="0"/>
            <a:t>Introduction</a:t>
          </a:r>
        </a:p>
      </dgm:t>
    </dgm:pt>
    <dgm:pt modelId="{2C90ABE5-8A1A-407A-B81E-920F991CF2FA}" type="parTrans" cxnId="{4AFC0446-0328-4BED-A211-DCE9FA14F216}">
      <dgm:prSet/>
      <dgm:spPr/>
      <dgm:t>
        <a:bodyPr/>
        <a:lstStyle/>
        <a:p>
          <a:endParaRPr lang="fr-FR"/>
        </a:p>
      </dgm:t>
    </dgm:pt>
    <dgm:pt modelId="{6C76F2FC-6BE3-446A-A9E2-C2179A615D57}" type="sibTrans" cxnId="{4AFC0446-0328-4BED-A211-DCE9FA14F216}">
      <dgm:prSet/>
      <dgm:spPr/>
      <dgm:t>
        <a:bodyPr/>
        <a:lstStyle/>
        <a:p>
          <a:endParaRPr lang="fr-FR"/>
        </a:p>
      </dgm:t>
    </dgm:pt>
    <dgm:pt modelId="{24F73203-F2EF-4709-AAA6-052241A94635}">
      <dgm:prSet phldrT="[Texte]"/>
      <dgm:spPr/>
      <dgm:t>
        <a:bodyPr/>
        <a:lstStyle/>
        <a:p>
          <a:r>
            <a:rPr lang="fr-FR" dirty="0"/>
            <a:t>Notion d’ESS et formes juridiques</a:t>
          </a:r>
        </a:p>
      </dgm:t>
    </dgm:pt>
    <dgm:pt modelId="{70CB9F6E-1789-4A5D-8466-4661E82F1C31}" type="parTrans" cxnId="{9BD429C1-A4D2-4C04-8022-276B77C2FD78}">
      <dgm:prSet/>
      <dgm:spPr/>
      <dgm:t>
        <a:bodyPr/>
        <a:lstStyle/>
        <a:p>
          <a:endParaRPr lang="fr-FR"/>
        </a:p>
      </dgm:t>
    </dgm:pt>
    <dgm:pt modelId="{8FB3C3C8-A4C4-4B94-918D-72BC7B27869D}" type="sibTrans" cxnId="{9BD429C1-A4D2-4C04-8022-276B77C2FD78}">
      <dgm:prSet/>
      <dgm:spPr/>
      <dgm:t>
        <a:bodyPr/>
        <a:lstStyle/>
        <a:p>
          <a:endParaRPr lang="fr-FR"/>
        </a:p>
      </dgm:t>
    </dgm:pt>
    <dgm:pt modelId="{F8929EAA-6D01-496B-9F0C-A2ED5AF14140}">
      <dgm:prSet phldrT="[Texte]"/>
      <dgm:spPr/>
      <dgm:t>
        <a:bodyPr/>
        <a:lstStyle/>
        <a:p>
          <a:r>
            <a:rPr lang="fr-FR" dirty="0"/>
            <a:t>Questions à se poser</a:t>
          </a:r>
        </a:p>
      </dgm:t>
    </dgm:pt>
    <dgm:pt modelId="{FF55BA17-0936-4C35-A5BD-D8DDCACA60BC}" type="parTrans" cxnId="{B94EDA5E-D9A9-4D39-B699-1BF9A1E82C59}">
      <dgm:prSet/>
      <dgm:spPr/>
      <dgm:t>
        <a:bodyPr/>
        <a:lstStyle/>
        <a:p>
          <a:endParaRPr lang="fr-FR"/>
        </a:p>
      </dgm:t>
    </dgm:pt>
    <dgm:pt modelId="{36B664C0-1034-4D4A-9260-A707EB27840A}" type="sibTrans" cxnId="{B94EDA5E-D9A9-4D39-B699-1BF9A1E82C59}">
      <dgm:prSet/>
      <dgm:spPr/>
      <dgm:t>
        <a:bodyPr/>
        <a:lstStyle/>
        <a:p>
          <a:endParaRPr lang="fr-FR"/>
        </a:p>
      </dgm:t>
    </dgm:pt>
    <dgm:pt modelId="{CC3413B3-49B3-49DE-8D16-417940DA4935}">
      <dgm:prSet phldrT="[Texte]"/>
      <dgm:spPr/>
      <dgm:t>
        <a:bodyPr/>
        <a:lstStyle/>
        <a:p>
          <a:r>
            <a:rPr lang="fr-FR" dirty="0"/>
            <a:t>A vous de jouer!</a:t>
          </a:r>
        </a:p>
      </dgm:t>
    </dgm:pt>
    <dgm:pt modelId="{112F5F88-A6BF-494C-A77C-D2D0AEC37A6E}" type="parTrans" cxnId="{F74273E7-A872-4B03-9868-B9219B17504B}">
      <dgm:prSet/>
      <dgm:spPr/>
      <dgm:t>
        <a:bodyPr/>
        <a:lstStyle/>
        <a:p>
          <a:endParaRPr lang="fr-FR"/>
        </a:p>
      </dgm:t>
    </dgm:pt>
    <dgm:pt modelId="{DF97C10E-9FA4-406D-A5AE-1A333958038A}" type="sibTrans" cxnId="{F74273E7-A872-4B03-9868-B9219B17504B}">
      <dgm:prSet/>
      <dgm:spPr/>
      <dgm:t>
        <a:bodyPr/>
        <a:lstStyle/>
        <a:p>
          <a:endParaRPr lang="fr-FR"/>
        </a:p>
      </dgm:t>
    </dgm:pt>
    <dgm:pt modelId="{74A7A7E3-029A-49DE-8445-84DC171C0282}">
      <dgm:prSet phldrT="[Texte]"/>
      <dgm:spPr/>
      <dgm:t>
        <a:bodyPr/>
        <a:lstStyle/>
        <a:p>
          <a:r>
            <a:rPr lang="fr-FR" dirty="0"/>
            <a:t>Conclusion</a:t>
          </a:r>
        </a:p>
      </dgm:t>
    </dgm:pt>
    <dgm:pt modelId="{66E12E29-D390-4CD6-BC09-17C7F499804F}" type="parTrans" cxnId="{E40DB28D-45E6-485C-9621-3E0E02D45414}">
      <dgm:prSet/>
      <dgm:spPr/>
      <dgm:t>
        <a:bodyPr/>
        <a:lstStyle/>
        <a:p>
          <a:endParaRPr lang="fr-FR"/>
        </a:p>
      </dgm:t>
    </dgm:pt>
    <dgm:pt modelId="{58E3C495-E174-4FAA-B185-8574BA43A90A}" type="sibTrans" cxnId="{E40DB28D-45E6-485C-9621-3E0E02D45414}">
      <dgm:prSet/>
      <dgm:spPr/>
      <dgm:t>
        <a:bodyPr/>
        <a:lstStyle/>
        <a:p>
          <a:endParaRPr lang="fr-FR"/>
        </a:p>
      </dgm:t>
    </dgm:pt>
    <dgm:pt modelId="{0AAB6407-C194-44D9-923C-E246D2EEFFAC}">
      <dgm:prSet phldrT="[Texte]"/>
      <dgm:spPr/>
      <dgm:t>
        <a:bodyPr/>
        <a:lstStyle/>
        <a:p>
          <a:r>
            <a:rPr lang="fr-FR" dirty="0" smtClean="0"/>
            <a:t>Construire son offre</a:t>
          </a:r>
          <a:endParaRPr lang="fr-FR" dirty="0"/>
        </a:p>
      </dgm:t>
    </dgm:pt>
    <dgm:pt modelId="{0C0CDEDA-C415-45CB-AE61-6D2AB1910287}" type="parTrans" cxnId="{0063152A-76B2-4021-ADBC-726E73A90690}">
      <dgm:prSet/>
      <dgm:spPr/>
      <dgm:t>
        <a:bodyPr/>
        <a:lstStyle/>
        <a:p>
          <a:endParaRPr lang="fr-FR"/>
        </a:p>
      </dgm:t>
    </dgm:pt>
    <dgm:pt modelId="{E3AE9868-3A22-48CE-A8FD-09BEC89CCAED}" type="sibTrans" cxnId="{0063152A-76B2-4021-ADBC-726E73A90690}">
      <dgm:prSet/>
      <dgm:spPr/>
      <dgm:t>
        <a:bodyPr/>
        <a:lstStyle/>
        <a:p>
          <a:endParaRPr lang="fr-FR"/>
        </a:p>
      </dgm:t>
    </dgm:pt>
    <dgm:pt modelId="{43C62915-5DE5-4845-8BEA-770899765B12}" type="pres">
      <dgm:prSet presAssocID="{4DE308D5-5F68-47AB-A730-999213B9D3B9}" presName="Name0" presStyleCnt="0">
        <dgm:presLayoutVars>
          <dgm:chMax val="7"/>
          <dgm:chPref val="7"/>
          <dgm:dir/>
        </dgm:presLayoutVars>
      </dgm:prSet>
      <dgm:spPr/>
      <dgm:t>
        <a:bodyPr/>
        <a:lstStyle/>
        <a:p>
          <a:endParaRPr lang="fr-FR"/>
        </a:p>
      </dgm:t>
    </dgm:pt>
    <dgm:pt modelId="{0C3942F2-0B7C-4712-9B7E-C14621A563AB}" type="pres">
      <dgm:prSet presAssocID="{4DE308D5-5F68-47AB-A730-999213B9D3B9}" presName="Name1" presStyleCnt="0"/>
      <dgm:spPr/>
    </dgm:pt>
    <dgm:pt modelId="{71F460EB-90B6-41AE-B666-2B91D7497F5F}" type="pres">
      <dgm:prSet presAssocID="{4DE308D5-5F68-47AB-A730-999213B9D3B9}" presName="cycle" presStyleCnt="0"/>
      <dgm:spPr/>
    </dgm:pt>
    <dgm:pt modelId="{E5C38DCB-1E6E-48CE-92E4-EA35372B978F}" type="pres">
      <dgm:prSet presAssocID="{4DE308D5-5F68-47AB-A730-999213B9D3B9}" presName="srcNode" presStyleLbl="node1" presStyleIdx="0" presStyleCnt="6"/>
      <dgm:spPr/>
    </dgm:pt>
    <dgm:pt modelId="{EAF5E6DC-88BA-4D99-A343-D9C15120C70D}" type="pres">
      <dgm:prSet presAssocID="{4DE308D5-5F68-47AB-A730-999213B9D3B9}" presName="conn" presStyleLbl="parChTrans1D2" presStyleIdx="0" presStyleCnt="1"/>
      <dgm:spPr/>
      <dgm:t>
        <a:bodyPr/>
        <a:lstStyle/>
        <a:p>
          <a:endParaRPr lang="fr-FR"/>
        </a:p>
      </dgm:t>
    </dgm:pt>
    <dgm:pt modelId="{6B8E2E5B-D93B-431F-A8A6-F2D658DD4823}" type="pres">
      <dgm:prSet presAssocID="{4DE308D5-5F68-47AB-A730-999213B9D3B9}" presName="extraNode" presStyleLbl="node1" presStyleIdx="0" presStyleCnt="6"/>
      <dgm:spPr/>
    </dgm:pt>
    <dgm:pt modelId="{122979E2-140D-4C14-8DD4-E3AF5CA7C7BB}" type="pres">
      <dgm:prSet presAssocID="{4DE308D5-5F68-47AB-A730-999213B9D3B9}" presName="dstNode" presStyleLbl="node1" presStyleIdx="0" presStyleCnt="6"/>
      <dgm:spPr/>
    </dgm:pt>
    <dgm:pt modelId="{D6160988-2FC5-4CD9-90D5-54A2CDEFC1A6}" type="pres">
      <dgm:prSet presAssocID="{A5FBB9F7-7E04-4D38-96D5-E46AA8150760}" presName="text_1" presStyleLbl="node1" presStyleIdx="0" presStyleCnt="6">
        <dgm:presLayoutVars>
          <dgm:bulletEnabled val="1"/>
        </dgm:presLayoutVars>
      </dgm:prSet>
      <dgm:spPr/>
      <dgm:t>
        <a:bodyPr/>
        <a:lstStyle/>
        <a:p>
          <a:endParaRPr lang="fr-FR"/>
        </a:p>
      </dgm:t>
    </dgm:pt>
    <dgm:pt modelId="{A6CA4BD1-E4CB-4DA0-9496-4AF2D98339E6}" type="pres">
      <dgm:prSet presAssocID="{A5FBB9F7-7E04-4D38-96D5-E46AA8150760}" presName="accent_1" presStyleCnt="0"/>
      <dgm:spPr/>
    </dgm:pt>
    <dgm:pt modelId="{1C8BF6BE-7E9A-4990-BA01-2B94E849830B}" type="pres">
      <dgm:prSet presAssocID="{A5FBB9F7-7E04-4D38-96D5-E46AA8150760}" presName="accentRepeatNode" presStyleLbl="solidFgAcc1" presStyleIdx="0" presStyleCnt="6"/>
      <dgm:spPr>
        <a:solidFill>
          <a:srgbClr val="C00000"/>
        </a:solidFill>
      </dgm:spPr>
    </dgm:pt>
    <dgm:pt modelId="{FEA57BE5-AE41-4A15-AACF-D8C9751D6162}" type="pres">
      <dgm:prSet presAssocID="{24F73203-F2EF-4709-AAA6-052241A94635}" presName="text_2" presStyleLbl="node1" presStyleIdx="1" presStyleCnt="6">
        <dgm:presLayoutVars>
          <dgm:bulletEnabled val="1"/>
        </dgm:presLayoutVars>
      </dgm:prSet>
      <dgm:spPr/>
      <dgm:t>
        <a:bodyPr/>
        <a:lstStyle/>
        <a:p>
          <a:endParaRPr lang="fr-FR"/>
        </a:p>
      </dgm:t>
    </dgm:pt>
    <dgm:pt modelId="{208EB7F8-0D38-4F73-A033-7B7EE01A7EDD}" type="pres">
      <dgm:prSet presAssocID="{24F73203-F2EF-4709-AAA6-052241A94635}" presName="accent_2" presStyleCnt="0"/>
      <dgm:spPr/>
    </dgm:pt>
    <dgm:pt modelId="{6CA9D060-B89B-4097-808E-24325578C6D0}" type="pres">
      <dgm:prSet presAssocID="{24F73203-F2EF-4709-AAA6-052241A94635}" presName="accentRepeatNode" presStyleLbl="solidFgAcc1" presStyleIdx="1" presStyleCnt="6"/>
      <dgm:spPr/>
    </dgm:pt>
    <dgm:pt modelId="{B933CE01-319B-4FA8-9192-48CD42FC5B78}" type="pres">
      <dgm:prSet presAssocID="{F8929EAA-6D01-496B-9F0C-A2ED5AF14140}" presName="text_3" presStyleLbl="node1" presStyleIdx="2" presStyleCnt="6">
        <dgm:presLayoutVars>
          <dgm:bulletEnabled val="1"/>
        </dgm:presLayoutVars>
      </dgm:prSet>
      <dgm:spPr/>
      <dgm:t>
        <a:bodyPr/>
        <a:lstStyle/>
        <a:p>
          <a:endParaRPr lang="fr-FR"/>
        </a:p>
      </dgm:t>
    </dgm:pt>
    <dgm:pt modelId="{DACA7116-A6CE-4E95-AAA8-12C96A288DF8}" type="pres">
      <dgm:prSet presAssocID="{F8929EAA-6D01-496B-9F0C-A2ED5AF14140}" presName="accent_3" presStyleCnt="0"/>
      <dgm:spPr/>
    </dgm:pt>
    <dgm:pt modelId="{3A0FA3B8-2CE2-47A8-B4D9-2BF1AF375C31}" type="pres">
      <dgm:prSet presAssocID="{F8929EAA-6D01-496B-9F0C-A2ED5AF14140}" presName="accentRepeatNode" presStyleLbl="solidFgAcc1" presStyleIdx="2" presStyleCnt="6"/>
      <dgm:spPr/>
    </dgm:pt>
    <dgm:pt modelId="{4DAFCEA5-6F8C-4565-9B03-4B189F66284D}" type="pres">
      <dgm:prSet presAssocID="{0AAB6407-C194-44D9-923C-E246D2EEFFAC}" presName="text_4" presStyleLbl="node1" presStyleIdx="3" presStyleCnt="6">
        <dgm:presLayoutVars>
          <dgm:bulletEnabled val="1"/>
        </dgm:presLayoutVars>
      </dgm:prSet>
      <dgm:spPr/>
      <dgm:t>
        <a:bodyPr/>
        <a:lstStyle/>
        <a:p>
          <a:endParaRPr lang="fr-FR"/>
        </a:p>
      </dgm:t>
    </dgm:pt>
    <dgm:pt modelId="{53985A6E-5A25-45E3-B119-E6B26E668753}" type="pres">
      <dgm:prSet presAssocID="{0AAB6407-C194-44D9-923C-E246D2EEFFAC}" presName="accent_4" presStyleCnt="0"/>
      <dgm:spPr/>
    </dgm:pt>
    <dgm:pt modelId="{250ADFF0-9FA7-418C-9B19-B7F2E6E38473}" type="pres">
      <dgm:prSet presAssocID="{0AAB6407-C194-44D9-923C-E246D2EEFFAC}" presName="accentRepeatNode" presStyleLbl="solidFgAcc1" presStyleIdx="3" presStyleCnt="6"/>
      <dgm:spPr/>
    </dgm:pt>
    <dgm:pt modelId="{AEB293D4-8E62-4144-8B53-BC08888A9A3A}" type="pres">
      <dgm:prSet presAssocID="{CC3413B3-49B3-49DE-8D16-417940DA4935}" presName="text_5" presStyleLbl="node1" presStyleIdx="4" presStyleCnt="6">
        <dgm:presLayoutVars>
          <dgm:bulletEnabled val="1"/>
        </dgm:presLayoutVars>
      </dgm:prSet>
      <dgm:spPr/>
      <dgm:t>
        <a:bodyPr/>
        <a:lstStyle/>
        <a:p>
          <a:endParaRPr lang="fr-FR"/>
        </a:p>
      </dgm:t>
    </dgm:pt>
    <dgm:pt modelId="{4927EE3E-4614-456C-A51C-A267B5172F84}" type="pres">
      <dgm:prSet presAssocID="{CC3413B3-49B3-49DE-8D16-417940DA4935}" presName="accent_5" presStyleCnt="0"/>
      <dgm:spPr/>
    </dgm:pt>
    <dgm:pt modelId="{8D6BC57F-1BCA-426A-B6F3-C33BC973D29A}" type="pres">
      <dgm:prSet presAssocID="{CC3413B3-49B3-49DE-8D16-417940DA4935}" presName="accentRepeatNode" presStyleLbl="solidFgAcc1" presStyleIdx="4" presStyleCnt="6"/>
      <dgm:spPr/>
    </dgm:pt>
    <dgm:pt modelId="{AC4BA8BA-0369-4079-A43C-820D17FE06BC}" type="pres">
      <dgm:prSet presAssocID="{74A7A7E3-029A-49DE-8445-84DC171C0282}" presName="text_6" presStyleLbl="node1" presStyleIdx="5" presStyleCnt="6">
        <dgm:presLayoutVars>
          <dgm:bulletEnabled val="1"/>
        </dgm:presLayoutVars>
      </dgm:prSet>
      <dgm:spPr/>
      <dgm:t>
        <a:bodyPr/>
        <a:lstStyle/>
        <a:p>
          <a:endParaRPr lang="fr-FR"/>
        </a:p>
      </dgm:t>
    </dgm:pt>
    <dgm:pt modelId="{D4FFE501-A1C8-4FA1-9648-56FFB2689072}" type="pres">
      <dgm:prSet presAssocID="{74A7A7E3-029A-49DE-8445-84DC171C0282}" presName="accent_6" presStyleCnt="0"/>
      <dgm:spPr/>
    </dgm:pt>
    <dgm:pt modelId="{0C5A940E-2A5B-4AD7-9604-985822229BAE}" type="pres">
      <dgm:prSet presAssocID="{74A7A7E3-029A-49DE-8445-84DC171C0282}" presName="accentRepeatNode" presStyleLbl="solidFgAcc1" presStyleIdx="5" presStyleCnt="6"/>
      <dgm:spPr/>
    </dgm:pt>
  </dgm:ptLst>
  <dgm:cxnLst>
    <dgm:cxn modelId="{4AFC0446-0328-4BED-A211-DCE9FA14F216}" srcId="{4DE308D5-5F68-47AB-A730-999213B9D3B9}" destId="{A5FBB9F7-7E04-4D38-96D5-E46AA8150760}" srcOrd="0" destOrd="0" parTransId="{2C90ABE5-8A1A-407A-B81E-920F991CF2FA}" sibTransId="{6C76F2FC-6BE3-446A-A9E2-C2179A615D57}"/>
    <dgm:cxn modelId="{05C80DAF-6E1F-4B5D-93CD-22D378A33C91}" type="presOf" srcId="{F8929EAA-6D01-496B-9F0C-A2ED5AF14140}" destId="{B933CE01-319B-4FA8-9192-48CD42FC5B78}" srcOrd="0" destOrd="0" presId="urn:microsoft.com/office/officeart/2008/layout/VerticalCurvedList"/>
    <dgm:cxn modelId="{6615E1C9-0474-49B5-A482-0A39B6C1BE5D}" type="presOf" srcId="{4DE308D5-5F68-47AB-A730-999213B9D3B9}" destId="{43C62915-5DE5-4845-8BEA-770899765B12}" srcOrd="0" destOrd="0" presId="urn:microsoft.com/office/officeart/2008/layout/VerticalCurvedList"/>
    <dgm:cxn modelId="{0063152A-76B2-4021-ADBC-726E73A90690}" srcId="{4DE308D5-5F68-47AB-A730-999213B9D3B9}" destId="{0AAB6407-C194-44D9-923C-E246D2EEFFAC}" srcOrd="3" destOrd="0" parTransId="{0C0CDEDA-C415-45CB-AE61-6D2AB1910287}" sibTransId="{E3AE9868-3A22-48CE-A8FD-09BEC89CCAED}"/>
    <dgm:cxn modelId="{F74273E7-A872-4B03-9868-B9219B17504B}" srcId="{4DE308D5-5F68-47AB-A730-999213B9D3B9}" destId="{CC3413B3-49B3-49DE-8D16-417940DA4935}" srcOrd="4" destOrd="0" parTransId="{112F5F88-A6BF-494C-A77C-D2D0AEC37A6E}" sibTransId="{DF97C10E-9FA4-406D-A5AE-1A333958038A}"/>
    <dgm:cxn modelId="{6712A311-426A-4A0B-BB6C-28B417A2DE11}" type="presOf" srcId="{0AAB6407-C194-44D9-923C-E246D2EEFFAC}" destId="{4DAFCEA5-6F8C-4565-9B03-4B189F66284D}" srcOrd="0" destOrd="0" presId="urn:microsoft.com/office/officeart/2008/layout/VerticalCurvedList"/>
    <dgm:cxn modelId="{64698AC8-3D7F-4637-BA05-248A46DE7178}" type="presOf" srcId="{74A7A7E3-029A-49DE-8445-84DC171C0282}" destId="{AC4BA8BA-0369-4079-A43C-820D17FE06BC}" srcOrd="0" destOrd="0" presId="urn:microsoft.com/office/officeart/2008/layout/VerticalCurvedList"/>
    <dgm:cxn modelId="{9BD429C1-A4D2-4C04-8022-276B77C2FD78}" srcId="{4DE308D5-5F68-47AB-A730-999213B9D3B9}" destId="{24F73203-F2EF-4709-AAA6-052241A94635}" srcOrd="1" destOrd="0" parTransId="{70CB9F6E-1789-4A5D-8466-4661E82F1C31}" sibTransId="{8FB3C3C8-A4C4-4B94-918D-72BC7B27869D}"/>
    <dgm:cxn modelId="{F98F2C98-345C-4CF1-8A6A-9AA244A648CD}" type="presOf" srcId="{24F73203-F2EF-4709-AAA6-052241A94635}" destId="{FEA57BE5-AE41-4A15-AACF-D8C9751D6162}" srcOrd="0" destOrd="0" presId="urn:microsoft.com/office/officeart/2008/layout/VerticalCurvedList"/>
    <dgm:cxn modelId="{9055510C-581B-4301-9C73-BC92FA5F1042}" type="presOf" srcId="{6C76F2FC-6BE3-446A-A9E2-C2179A615D57}" destId="{EAF5E6DC-88BA-4D99-A343-D9C15120C70D}" srcOrd="0" destOrd="0" presId="urn:microsoft.com/office/officeart/2008/layout/VerticalCurvedList"/>
    <dgm:cxn modelId="{8E5F056A-4123-471E-84C0-1DE42C0C8619}" type="presOf" srcId="{CC3413B3-49B3-49DE-8D16-417940DA4935}" destId="{AEB293D4-8E62-4144-8B53-BC08888A9A3A}" srcOrd="0" destOrd="0" presId="urn:microsoft.com/office/officeart/2008/layout/VerticalCurvedList"/>
    <dgm:cxn modelId="{E40DB28D-45E6-485C-9621-3E0E02D45414}" srcId="{4DE308D5-5F68-47AB-A730-999213B9D3B9}" destId="{74A7A7E3-029A-49DE-8445-84DC171C0282}" srcOrd="5" destOrd="0" parTransId="{66E12E29-D390-4CD6-BC09-17C7F499804F}" sibTransId="{58E3C495-E174-4FAA-B185-8574BA43A90A}"/>
    <dgm:cxn modelId="{B94EDA5E-D9A9-4D39-B699-1BF9A1E82C59}" srcId="{4DE308D5-5F68-47AB-A730-999213B9D3B9}" destId="{F8929EAA-6D01-496B-9F0C-A2ED5AF14140}" srcOrd="2" destOrd="0" parTransId="{FF55BA17-0936-4C35-A5BD-D8DDCACA60BC}" sibTransId="{36B664C0-1034-4D4A-9260-A707EB27840A}"/>
    <dgm:cxn modelId="{AE95C61E-5463-48C8-9F6F-D656367A5F03}" type="presOf" srcId="{A5FBB9F7-7E04-4D38-96D5-E46AA8150760}" destId="{D6160988-2FC5-4CD9-90D5-54A2CDEFC1A6}" srcOrd="0" destOrd="0" presId="urn:microsoft.com/office/officeart/2008/layout/VerticalCurvedList"/>
    <dgm:cxn modelId="{B2249031-56BB-49E2-A7B6-80DB4FD78333}" type="presParOf" srcId="{43C62915-5DE5-4845-8BEA-770899765B12}" destId="{0C3942F2-0B7C-4712-9B7E-C14621A563AB}" srcOrd="0" destOrd="0" presId="urn:microsoft.com/office/officeart/2008/layout/VerticalCurvedList"/>
    <dgm:cxn modelId="{A86BFF5F-C0D5-4BBB-BD74-1F46A6187D39}" type="presParOf" srcId="{0C3942F2-0B7C-4712-9B7E-C14621A563AB}" destId="{71F460EB-90B6-41AE-B666-2B91D7497F5F}" srcOrd="0" destOrd="0" presId="urn:microsoft.com/office/officeart/2008/layout/VerticalCurvedList"/>
    <dgm:cxn modelId="{56E780F5-0690-4E38-A9CD-534A41E25BCD}" type="presParOf" srcId="{71F460EB-90B6-41AE-B666-2B91D7497F5F}" destId="{E5C38DCB-1E6E-48CE-92E4-EA35372B978F}" srcOrd="0" destOrd="0" presId="urn:microsoft.com/office/officeart/2008/layout/VerticalCurvedList"/>
    <dgm:cxn modelId="{6E0BD676-8689-4C38-8893-4BCE5CE5FF11}" type="presParOf" srcId="{71F460EB-90B6-41AE-B666-2B91D7497F5F}" destId="{EAF5E6DC-88BA-4D99-A343-D9C15120C70D}" srcOrd="1" destOrd="0" presId="urn:microsoft.com/office/officeart/2008/layout/VerticalCurvedList"/>
    <dgm:cxn modelId="{9AA97D42-E246-4B49-864D-16EF7D250B19}" type="presParOf" srcId="{71F460EB-90B6-41AE-B666-2B91D7497F5F}" destId="{6B8E2E5B-D93B-431F-A8A6-F2D658DD4823}" srcOrd="2" destOrd="0" presId="urn:microsoft.com/office/officeart/2008/layout/VerticalCurvedList"/>
    <dgm:cxn modelId="{B1DD412A-B3B9-4411-AF67-8690C4AE9732}" type="presParOf" srcId="{71F460EB-90B6-41AE-B666-2B91D7497F5F}" destId="{122979E2-140D-4C14-8DD4-E3AF5CA7C7BB}" srcOrd="3" destOrd="0" presId="urn:microsoft.com/office/officeart/2008/layout/VerticalCurvedList"/>
    <dgm:cxn modelId="{4A94E3E2-0074-4961-B9AD-97198B6FD5C9}" type="presParOf" srcId="{0C3942F2-0B7C-4712-9B7E-C14621A563AB}" destId="{D6160988-2FC5-4CD9-90D5-54A2CDEFC1A6}" srcOrd="1" destOrd="0" presId="urn:microsoft.com/office/officeart/2008/layout/VerticalCurvedList"/>
    <dgm:cxn modelId="{283D679D-64F4-4B5A-A1C5-2C22A7555F2A}" type="presParOf" srcId="{0C3942F2-0B7C-4712-9B7E-C14621A563AB}" destId="{A6CA4BD1-E4CB-4DA0-9496-4AF2D98339E6}" srcOrd="2" destOrd="0" presId="urn:microsoft.com/office/officeart/2008/layout/VerticalCurvedList"/>
    <dgm:cxn modelId="{DC92685B-04CA-4351-BEDB-FEA7CDFE1C49}" type="presParOf" srcId="{A6CA4BD1-E4CB-4DA0-9496-4AF2D98339E6}" destId="{1C8BF6BE-7E9A-4990-BA01-2B94E849830B}" srcOrd="0" destOrd="0" presId="urn:microsoft.com/office/officeart/2008/layout/VerticalCurvedList"/>
    <dgm:cxn modelId="{6FBF8303-AC38-4B8D-AD04-9216A969DF94}" type="presParOf" srcId="{0C3942F2-0B7C-4712-9B7E-C14621A563AB}" destId="{FEA57BE5-AE41-4A15-AACF-D8C9751D6162}" srcOrd="3" destOrd="0" presId="urn:microsoft.com/office/officeart/2008/layout/VerticalCurvedList"/>
    <dgm:cxn modelId="{1EAB8E42-9F68-4F5E-AD8D-B95ADC440E0C}" type="presParOf" srcId="{0C3942F2-0B7C-4712-9B7E-C14621A563AB}" destId="{208EB7F8-0D38-4F73-A033-7B7EE01A7EDD}" srcOrd="4" destOrd="0" presId="urn:microsoft.com/office/officeart/2008/layout/VerticalCurvedList"/>
    <dgm:cxn modelId="{6EF09139-78B4-4ADC-B602-4124B9B2EC84}" type="presParOf" srcId="{208EB7F8-0D38-4F73-A033-7B7EE01A7EDD}" destId="{6CA9D060-B89B-4097-808E-24325578C6D0}" srcOrd="0" destOrd="0" presId="urn:microsoft.com/office/officeart/2008/layout/VerticalCurvedList"/>
    <dgm:cxn modelId="{745CEC79-7B1F-4146-B89B-45F2AD2E5CFB}" type="presParOf" srcId="{0C3942F2-0B7C-4712-9B7E-C14621A563AB}" destId="{B933CE01-319B-4FA8-9192-48CD42FC5B78}" srcOrd="5" destOrd="0" presId="urn:microsoft.com/office/officeart/2008/layout/VerticalCurvedList"/>
    <dgm:cxn modelId="{AAAE61D5-F689-4BF6-90A8-61FE72AE68EC}" type="presParOf" srcId="{0C3942F2-0B7C-4712-9B7E-C14621A563AB}" destId="{DACA7116-A6CE-4E95-AAA8-12C96A288DF8}" srcOrd="6" destOrd="0" presId="urn:microsoft.com/office/officeart/2008/layout/VerticalCurvedList"/>
    <dgm:cxn modelId="{73688800-4A1D-42B5-A91B-96C045EECA8F}" type="presParOf" srcId="{DACA7116-A6CE-4E95-AAA8-12C96A288DF8}" destId="{3A0FA3B8-2CE2-47A8-B4D9-2BF1AF375C31}" srcOrd="0" destOrd="0" presId="urn:microsoft.com/office/officeart/2008/layout/VerticalCurvedList"/>
    <dgm:cxn modelId="{F2610F71-3627-4770-96A4-DECAE308FD95}" type="presParOf" srcId="{0C3942F2-0B7C-4712-9B7E-C14621A563AB}" destId="{4DAFCEA5-6F8C-4565-9B03-4B189F66284D}" srcOrd="7" destOrd="0" presId="urn:microsoft.com/office/officeart/2008/layout/VerticalCurvedList"/>
    <dgm:cxn modelId="{3DAEBE20-9F84-4C1E-B561-1570AFF1C2E9}" type="presParOf" srcId="{0C3942F2-0B7C-4712-9B7E-C14621A563AB}" destId="{53985A6E-5A25-45E3-B119-E6B26E668753}" srcOrd="8" destOrd="0" presId="urn:microsoft.com/office/officeart/2008/layout/VerticalCurvedList"/>
    <dgm:cxn modelId="{8811F0F0-5F0F-4B03-9802-66A4A9E5FB9E}" type="presParOf" srcId="{53985A6E-5A25-45E3-B119-E6B26E668753}" destId="{250ADFF0-9FA7-418C-9B19-B7F2E6E38473}" srcOrd="0" destOrd="0" presId="urn:microsoft.com/office/officeart/2008/layout/VerticalCurvedList"/>
    <dgm:cxn modelId="{9B962393-8B3A-498C-B95B-38C7DA8853C2}" type="presParOf" srcId="{0C3942F2-0B7C-4712-9B7E-C14621A563AB}" destId="{AEB293D4-8E62-4144-8B53-BC08888A9A3A}" srcOrd="9" destOrd="0" presId="urn:microsoft.com/office/officeart/2008/layout/VerticalCurvedList"/>
    <dgm:cxn modelId="{7282BDF8-594B-43CF-9007-F87DC3AF92A6}" type="presParOf" srcId="{0C3942F2-0B7C-4712-9B7E-C14621A563AB}" destId="{4927EE3E-4614-456C-A51C-A267B5172F84}" srcOrd="10" destOrd="0" presId="urn:microsoft.com/office/officeart/2008/layout/VerticalCurvedList"/>
    <dgm:cxn modelId="{C21361B9-CD8E-4A6D-854B-A2791BE70A8F}" type="presParOf" srcId="{4927EE3E-4614-456C-A51C-A267B5172F84}" destId="{8D6BC57F-1BCA-426A-B6F3-C33BC973D29A}" srcOrd="0" destOrd="0" presId="urn:microsoft.com/office/officeart/2008/layout/VerticalCurvedList"/>
    <dgm:cxn modelId="{E7822131-8EDC-486B-9E6B-C8DF1C90C549}" type="presParOf" srcId="{0C3942F2-0B7C-4712-9B7E-C14621A563AB}" destId="{AC4BA8BA-0369-4079-A43C-820D17FE06BC}" srcOrd="11" destOrd="0" presId="urn:microsoft.com/office/officeart/2008/layout/VerticalCurvedList"/>
    <dgm:cxn modelId="{E7D66971-06F3-4EFE-9594-7A28CAD14886}" type="presParOf" srcId="{0C3942F2-0B7C-4712-9B7E-C14621A563AB}" destId="{D4FFE501-A1C8-4FA1-9648-56FFB2689072}" srcOrd="12" destOrd="0" presId="urn:microsoft.com/office/officeart/2008/layout/VerticalCurvedList"/>
    <dgm:cxn modelId="{D530E0E0-3C50-424E-BADC-3EA51079C85C}" type="presParOf" srcId="{D4FFE501-A1C8-4FA1-9648-56FFB2689072}" destId="{0C5A940E-2A5B-4AD7-9604-985822229B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Une société à capital ouvert aux particuliers</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Une société coopérative et participative</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Une société à caractère opérationnel et productif</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8F5A5AC7-CCAD-4217-B717-9C28D3314C7F}" type="presOf" srcId="{37754E9F-F4CF-43B7-BF81-4510B16D18DD}" destId="{49E1A057-EF8F-4630-B271-A049C7D06D0C}"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21B020A4-01BF-418A-9D3D-C081EACC558B}" type="presOf" srcId="{28705186-5038-4454-8746-5766FEED2925}" destId="{42CB2B9B-D0A1-4207-908A-E3DA5117649F}" srcOrd="0" destOrd="0" presId="urn:microsoft.com/office/officeart/2005/8/layout/vList3"/>
    <dgm:cxn modelId="{3F5B315C-2ED4-4509-A786-82DF08FC26B7}" type="presOf" srcId="{AB3D2310-3168-4B86-8365-9CD6565DAF6D}" destId="{623028F2-349E-40CA-9C8A-F7109145B7E2}"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01C80DFD-D088-47D2-B2DA-A4D5746B21A9}" srcId="{28705186-5038-4454-8746-5766FEED2925}" destId="{C7CFEB71-9245-4A7B-B147-C31190E66585}" srcOrd="1" destOrd="0" parTransId="{E59E12B6-9217-4D97-8D9C-595D63876A9F}" sibTransId="{9C1FD7A6-EF25-498F-8E25-347A11F241C9}"/>
    <dgm:cxn modelId="{2211953C-2C79-4645-A956-859B44809724}" type="presOf" srcId="{C7CFEB71-9245-4A7B-B147-C31190E66585}" destId="{9AD280B9-3F5E-42F7-ACBD-8C0830387DC9}" srcOrd="0" destOrd="0" presId="urn:microsoft.com/office/officeart/2005/8/layout/vList3"/>
    <dgm:cxn modelId="{EC8FF0E1-B381-45C6-91BC-522A69DEDB3E}" type="presParOf" srcId="{42CB2B9B-D0A1-4207-908A-E3DA5117649F}" destId="{34B1500A-A1D1-424A-B34A-A58A240DDB0C}" srcOrd="0" destOrd="0" presId="urn:microsoft.com/office/officeart/2005/8/layout/vList3"/>
    <dgm:cxn modelId="{D0175E83-43DD-4E5C-91E0-36ADEE486CA7}" type="presParOf" srcId="{34B1500A-A1D1-424A-B34A-A58A240DDB0C}" destId="{C2648E56-29BD-4AD9-9AAC-7CBA8ED054D0}" srcOrd="0" destOrd="0" presId="urn:microsoft.com/office/officeart/2005/8/layout/vList3"/>
    <dgm:cxn modelId="{8CF53DC4-1932-4699-B3A2-75F8EDAAA5D4}" type="presParOf" srcId="{34B1500A-A1D1-424A-B34A-A58A240DDB0C}" destId="{49E1A057-EF8F-4630-B271-A049C7D06D0C}" srcOrd="1" destOrd="0" presId="urn:microsoft.com/office/officeart/2005/8/layout/vList3"/>
    <dgm:cxn modelId="{FA8D01F7-DECC-449F-B113-CF1F00C05038}" type="presParOf" srcId="{42CB2B9B-D0A1-4207-908A-E3DA5117649F}" destId="{2A107536-0EBA-4B66-8762-A00AD9C4126A}" srcOrd="1" destOrd="0" presId="urn:microsoft.com/office/officeart/2005/8/layout/vList3"/>
    <dgm:cxn modelId="{7556FFAA-AF93-4D31-A2B8-321E1A3C2EE2}" type="presParOf" srcId="{42CB2B9B-D0A1-4207-908A-E3DA5117649F}" destId="{F9DAE7CE-56C2-43F1-8E7F-EB8F663EDEF6}" srcOrd="2" destOrd="0" presId="urn:microsoft.com/office/officeart/2005/8/layout/vList3"/>
    <dgm:cxn modelId="{E0B0D89B-166C-40C6-963F-83B804DF8155}" type="presParOf" srcId="{F9DAE7CE-56C2-43F1-8E7F-EB8F663EDEF6}" destId="{67A4AF24-3A7A-4924-9763-9B25E2B09D49}" srcOrd="0" destOrd="0" presId="urn:microsoft.com/office/officeart/2005/8/layout/vList3"/>
    <dgm:cxn modelId="{F18E5C47-40BE-40B0-850D-086075F5C88A}" type="presParOf" srcId="{F9DAE7CE-56C2-43F1-8E7F-EB8F663EDEF6}" destId="{9AD280B9-3F5E-42F7-ACBD-8C0830387DC9}" srcOrd="1" destOrd="0" presId="urn:microsoft.com/office/officeart/2005/8/layout/vList3"/>
    <dgm:cxn modelId="{50F3DA87-F34D-4F1F-8209-97C08C64591E}" type="presParOf" srcId="{42CB2B9B-D0A1-4207-908A-E3DA5117649F}" destId="{2ADC3E68-A655-4906-9802-16813F491098}" srcOrd="3" destOrd="0" presId="urn:microsoft.com/office/officeart/2005/8/layout/vList3"/>
    <dgm:cxn modelId="{BD21F041-0A26-4241-A258-350C35702056}" type="presParOf" srcId="{42CB2B9B-D0A1-4207-908A-E3DA5117649F}" destId="{27EDF080-2B14-424A-8652-FF73309AE6FE}" srcOrd="4" destOrd="0" presId="urn:microsoft.com/office/officeart/2005/8/layout/vList3"/>
    <dgm:cxn modelId="{23E9017F-29A7-4308-8351-AD097CA2BE6B}" type="presParOf" srcId="{27EDF080-2B14-424A-8652-FF73309AE6FE}" destId="{790EF174-3B18-422C-A9A1-103F2B1AEE0E}" srcOrd="0" destOrd="0" presId="urn:microsoft.com/office/officeart/2005/8/layout/vList3"/>
    <dgm:cxn modelId="{152E2B9D-EAC2-49A7-88F5-D5533284B9FF}"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Une société à capital ouvert aux particuliers</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Une société coopérative et participative</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Une société à caractère opérationnel et productif</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CD03FA28-2535-49DA-9949-BE1CBEC69E0A}" type="presOf" srcId="{28705186-5038-4454-8746-5766FEED2925}" destId="{42CB2B9B-D0A1-4207-908A-E3DA5117649F}"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5B2DEC39-B8B6-4972-8269-D911D8D2DDBD}" srcId="{28705186-5038-4454-8746-5766FEED2925}" destId="{AB3D2310-3168-4B86-8365-9CD6565DAF6D}" srcOrd="2" destOrd="0" parTransId="{43629D7E-0593-48F3-82AE-4E73512F3CAC}" sibTransId="{B2DE24E5-8226-4659-9A10-F073C456C35D}"/>
    <dgm:cxn modelId="{85FDEA4C-CB88-407F-80E6-7BD3410AF212}" type="presOf" srcId="{C7CFEB71-9245-4A7B-B147-C31190E66585}" destId="{9AD280B9-3F5E-42F7-ACBD-8C0830387DC9}" srcOrd="0" destOrd="0" presId="urn:microsoft.com/office/officeart/2005/8/layout/vList3"/>
    <dgm:cxn modelId="{3BD66BA1-D966-4C73-B538-AEA8386A3708}" type="presOf" srcId="{AB3D2310-3168-4B86-8365-9CD6565DAF6D}" destId="{623028F2-349E-40CA-9C8A-F7109145B7E2}"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97B0701B-B7F9-444E-8D62-449E8045DFBF}" type="presOf" srcId="{37754E9F-F4CF-43B7-BF81-4510B16D18DD}" destId="{49E1A057-EF8F-4630-B271-A049C7D06D0C}" srcOrd="0" destOrd="0" presId="urn:microsoft.com/office/officeart/2005/8/layout/vList3"/>
    <dgm:cxn modelId="{4131D542-6FC5-4186-9D2A-38837DCAD878}" type="presParOf" srcId="{42CB2B9B-D0A1-4207-908A-E3DA5117649F}" destId="{34B1500A-A1D1-424A-B34A-A58A240DDB0C}" srcOrd="0" destOrd="0" presId="urn:microsoft.com/office/officeart/2005/8/layout/vList3"/>
    <dgm:cxn modelId="{D43DF87F-C99B-4F1B-998D-6752689CF199}" type="presParOf" srcId="{34B1500A-A1D1-424A-B34A-A58A240DDB0C}" destId="{C2648E56-29BD-4AD9-9AAC-7CBA8ED054D0}" srcOrd="0" destOrd="0" presId="urn:microsoft.com/office/officeart/2005/8/layout/vList3"/>
    <dgm:cxn modelId="{8DA86451-37EA-415F-BC79-498BF0F71F97}" type="presParOf" srcId="{34B1500A-A1D1-424A-B34A-A58A240DDB0C}" destId="{49E1A057-EF8F-4630-B271-A049C7D06D0C}" srcOrd="1" destOrd="0" presId="urn:microsoft.com/office/officeart/2005/8/layout/vList3"/>
    <dgm:cxn modelId="{595265C1-541A-49B5-885C-28D44791E4E7}" type="presParOf" srcId="{42CB2B9B-D0A1-4207-908A-E3DA5117649F}" destId="{2A107536-0EBA-4B66-8762-A00AD9C4126A}" srcOrd="1" destOrd="0" presId="urn:microsoft.com/office/officeart/2005/8/layout/vList3"/>
    <dgm:cxn modelId="{A8722936-1682-4C83-A540-16E879A8E1EC}" type="presParOf" srcId="{42CB2B9B-D0A1-4207-908A-E3DA5117649F}" destId="{F9DAE7CE-56C2-43F1-8E7F-EB8F663EDEF6}" srcOrd="2" destOrd="0" presId="urn:microsoft.com/office/officeart/2005/8/layout/vList3"/>
    <dgm:cxn modelId="{442E54D1-7AB8-473D-B900-023F6733EAE5}" type="presParOf" srcId="{F9DAE7CE-56C2-43F1-8E7F-EB8F663EDEF6}" destId="{67A4AF24-3A7A-4924-9763-9B25E2B09D49}" srcOrd="0" destOrd="0" presId="urn:microsoft.com/office/officeart/2005/8/layout/vList3"/>
    <dgm:cxn modelId="{BA1D7F6D-C73D-4A99-861F-E1DA24C3E1A9}" type="presParOf" srcId="{F9DAE7CE-56C2-43F1-8E7F-EB8F663EDEF6}" destId="{9AD280B9-3F5E-42F7-ACBD-8C0830387DC9}" srcOrd="1" destOrd="0" presId="urn:microsoft.com/office/officeart/2005/8/layout/vList3"/>
    <dgm:cxn modelId="{E12F3FDD-FB7B-4CDC-AEC5-B8FA148D1A28}" type="presParOf" srcId="{42CB2B9B-D0A1-4207-908A-E3DA5117649F}" destId="{2ADC3E68-A655-4906-9802-16813F491098}" srcOrd="3" destOrd="0" presId="urn:microsoft.com/office/officeart/2005/8/layout/vList3"/>
    <dgm:cxn modelId="{24FABE22-5B31-4B49-833A-32268DA50AEA}" type="presParOf" srcId="{42CB2B9B-D0A1-4207-908A-E3DA5117649F}" destId="{27EDF080-2B14-424A-8652-FF73309AE6FE}" srcOrd="4" destOrd="0" presId="urn:microsoft.com/office/officeart/2005/8/layout/vList3"/>
    <dgm:cxn modelId="{030DD02C-413E-417F-A9B5-893B6E6442D4}" type="presParOf" srcId="{27EDF080-2B14-424A-8652-FF73309AE6FE}" destId="{790EF174-3B18-422C-A9A1-103F2B1AEE0E}" srcOrd="0" destOrd="0" presId="urn:microsoft.com/office/officeart/2005/8/layout/vList3"/>
    <dgm:cxn modelId="{4DA95B39-C495-4314-946D-764817FEADD8}"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Un système permettant de faire fructifier son épargne tout en finançant des activités responsables</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Un système de financement dans lequel un produit acheté = un produit offert pour une personne dans le besoin</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Un ensemble d’opérations boursières dont une partie des profits est reversée à des associations caritatives</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FFB9A96B-1989-4FD7-B156-ACF9004874C2}" type="presOf" srcId="{AB3D2310-3168-4B86-8365-9CD6565DAF6D}" destId="{623028F2-349E-40CA-9C8A-F7109145B7E2}"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5B2DEC39-B8B6-4972-8269-D911D8D2DDBD}" srcId="{28705186-5038-4454-8746-5766FEED2925}" destId="{AB3D2310-3168-4B86-8365-9CD6565DAF6D}" srcOrd="2" destOrd="0" parTransId="{43629D7E-0593-48F3-82AE-4E73512F3CAC}" sibTransId="{B2DE24E5-8226-4659-9A10-F073C456C35D}"/>
    <dgm:cxn modelId="{82B3132D-042A-4E09-BADF-7FFE89705448}" type="presOf" srcId="{37754E9F-F4CF-43B7-BF81-4510B16D18DD}" destId="{49E1A057-EF8F-4630-B271-A049C7D06D0C}"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6ED97E00-B3C2-4724-8277-CF4BEE7CB360}" type="presOf" srcId="{28705186-5038-4454-8746-5766FEED2925}" destId="{42CB2B9B-D0A1-4207-908A-E3DA5117649F}" srcOrd="0" destOrd="0" presId="urn:microsoft.com/office/officeart/2005/8/layout/vList3"/>
    <dgm:cxn modelId="{AA3B3771-AD41-48ED-92BD-F7D2BE2141E4}" type="presOf" srcId="{C7CFEB71-9245-4A7B-B147-C31190E66585}" destId="{9AD280B9-3F5E-42F7-ACBD-8C0830387DC9}" srcOrd="0" destOrd="0" presId="urn:microsoft.com/office/officeart/2005/8/layout/vList3"/>
    <dgm:cxn modelId="{0A0E8B1E-6F1B-47DB-BB49-1FDBF169A44D}" type="presParOf" srcId="{42CB2B9B-D0A1-4207-908A-E3DA5117649F}" destId="{34B1500A-A1D1-424A-B34A-A58A240DDB0C}" srcOrd="0" destOrd="0" presId="urn:microsoft.com/office/officeart/2005/8/layout/vList3"/>
    <dgm:cxn modelId="{F53E7C92-C945-4B24-AF06-F1F0C470EFBF}" type="presParOf" srcId="{34B1500A-A1D1-424A-B34A-A58A240DDB0C}" destId="{C2648E56-29BD-4AD9-9AAC-7CBA8ED054D0}" srcOrd="0" destOrd="0" presId="urn:microsoft.com/office/officeart/2005/8/layout/vList3"/>
    <dgm:cxn modelId="{C0BFE2D9-E65B-4B94-AF11-F7D96CB8E0C0}" type="presParOf" srcId="{34B1500A-A1D1-424A-B34A-A58A240DDB0C}" destId="{49E1A057-EF8F-4630-B271-A049C7D06D0C}" srcOrd="1" destOrd="0" presId="urn:microsoft.com/office/officeart/2005/8/layout/vList3"/>
    <dgm:cxn modelId="{CA878973-9A52-4549-AE0C-F01ECA584F8E}" type="presParOf" srcId="{42CB2B9B-D0A1-4207-908A-E3DA5117649F}" destId="{2A107536-0EBA-4B66-8762-A00AD9C4126A}" srcOrd="1" destOrd="0" presId="urn:microsoft.com/office/officeart/2005/8/layout/vList3"/>
    <dgm:cxn modelId="{1AF443CD-AB9E-410F-BDF8-22A38A914D3F}" type="presParOf" srcId="{42CB2B9B-D0A1-4207-908A-E3DA5117649F}" destId="{F9DAE7CE-56C2-43F1-8E7F-EB8F663EDEF6}" srcOrd="2" destOrd="0" presId="urn:microsoft.com/office/officeart/2005/8/layout/vList3"/>
    <dgm:cxn modelId="{9D7D649D-D360-40F3-BB0A-8F81B72FD548}" type="presParOf" srcId="{F9DAE7CE-56C2-43F1-8E7F-EB8F663EDEF6}" destId="{67A4AF24-3A7A-4924-9763-9B25E2B09D49}" srcOrd="0" destOrd="0" presId="urn:microsoft.com/office/officeart/2005/8/layout/vList3"/>
    <dgm:cxn modelId="{BE35252F-2033-41CA-954E-34309CB4F097}" type="presParOf" srcId="{F9DAE7CE-56C2-43F1-8E7F-EB8F663EDEF6}" destId="{9AD280B9-3F5E-42F7-ACBD-8C0830387DC9}" srcOrd="1" destOrd="0" presId="urn:microsoft.com/office/officeart/2005/8/layout/vList3"/>
    <dgm:cxn modelId="{2CBFE1DB-2035-4A61-9D28-DAA6A372F07F}" type="presParOf" srcId="{42CB2B9B-D0A1-4207-908A-E3DA5117649F}" destId="{2ADC3E68-A655-4906-9802-16813F491098}" srcOrd="3" destOrd="0" presId="urn:microsoft.com/office/officeart/2005/8/layout/vList3"/>
    <dgm:cxn modelId="{6F7064D7-B194-4865-A13A-D36BC39B67D1}" type="presParOf" srcId="{42CB2B9B-D0A1-4207-908A-E3DA5117649F}" destId="{27EDF080-2B14-424A-8652-FF73309AE6FE}" srcOrd="4" destOrd="0" presId="urn:microsoft.com/office/officeart/2005/8/layout/vList3"/>
    <dgm:cxn modelId="{7CA03C0C-6BDB-4C29-B9B5-3FCE34D9DA85}" type="presParOf" srcId="{27EDF080-2B14-424A-8652-FF73309AE6FE}" destId="{790EF174-3B18-422C-A9A1-103F2B1AEE0E}" srcOrd="0" destOrd="0" presId="urn:microsoft.com/office/officeart/2005/8/layout/vList3"/>
    <dgm:cxn modelId="{D2399A59-D2C7-416A-B4DC-D3DF583A1C0C}"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Un système permettant de faire fructifier son épargne tout en finançant des activités responsables</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Un système de financement dans lequel un produit acheté = un produit offert pour une personne dans le besoin</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Un ensemble d’opérations boursières dont une partie des profits est reversée à des associations caritatives</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7001F066-EC5A-404B-9AC6-E61CF8CBE606}" srcId="{28705186-5038-4454-8746-5766FEED2925}" destId="{37754E9F-F4CF-43B7-BF81-4510B16D18DD}" srcOrd="0" destOrd="0" parTransId="{9A1020D2-42BF-4583-8ECE-1955981F5ECD}" sibTransId="{DCEFCFC0-B7EF-4F01-83EC-CBCABF17D3CC}"/>
    <dgm:cxn modelId="{01C80DFD-D088-47D2-B2DA-A4D5746B21A9}" srcId="{28705186-5038-4454-8746-5766FEED2925}" destId="{C7CFEB71-9245-4A7B-B147-C31190E66585}" srcOrd="1" destOrd="0" parTransId="{E59E12B6-9217-4D97-8D9C-595D63876A9F}" sibTransId="{9C1FD7A6-EF25-498F-8E25-347A11F241C9}"/>
    <dgm:cxn modelId="{6EC222B9-8985-4129-A97C-8B561F866F3C}" type="presOf" srcId="{28705186-5038-4454-8746-5766FEED2925}" destId="{42CB2B9B-D0A1-4207-908A-E3DA5117649F}" srcOrd="0" destOrd="0" presId="urn:microsoft.com/office/officeart/2005/8/layout/vList3"/>
    <dgm:cxn modelId="{5DD75B55-24D2-4C3D-BAA4-8BD31C9DF600}" type="presOf" srcId="{AB3D2310-3168-4B86-8365-9CD6565DAF6D}" destId="{623028F2-349E-40CA-9C8A-F7109145B7E2}"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4493517A-DF11-4CF2-A80E-74ACE64A5E89}" type="presOf" srcId="{37754E9F-F4CF-43B7-BF81-4510B16D18DD}" destId="{49E1A057-EF8F-4630-B271-A049C7D06D0C}" srcOrd="0" destOrd="0" presId="urn:microsoft.com/office/officeart/2005/8/layout/vList3"/>
    <dgm:cxn modelId="{CD22CD68-D43C-4485-A798-C77E8768CE65}" type="presOf" srcId="{C7CFEB71-9245-4A7B-B147-C31190E66585}" destId="{9AD280B9-3F5E-42F7-ACBD-8C0830387DC9}" srcOrd="0" destOrd="0" presId="urn:microsoft.com/office/officeart/2005/8/layout/vList3"/>
    <dgm:cxn modelId="{A96EA5DB-37B2-4165-89EA-D60B286F9D7F}" type="presParOf" srcId="{42CB2B9B-D0A1-4207-908A-E3DA5117649F}" destId="{34B1500A-A1D1-424A-B34A-A58A240DDB0C}" srcOrd="0" destOrd="0" presId="urn:microsoft.com/office/officeart/2005/8/layout/vList3"/>
    <dgm:cxn modelId="{B9D23507-8FAE-47CD-993F-2D1F623F0729}" type="presParOf" srcId="{34B1500A-A1D1-424A-B34A-A58A240DDB0C}" destId="{C2648E56-29BD-4AD9-9AAC-7CBA8ED054D0}" srcOrd="0" destOrd="0" presId="urn:microsoft.com/office/officeart/2005/8/layout/vList3"/>
    <dgm:cxn modelId="{8022FF87-67EC-41A7-A491-6E75BF34BB6B}" type="presParOf" srcId="{34B1500A-A1D1-424A-B34A-A58A240DDB0C}" destId="{49E1A057-EF8F-4630-B271-A049C7D06D0C}" srcOrd="1" destOrd="0" presId="urn:microsoft.com/office/officeart/2005/8/layout/vList3"/>
    <dgm:cxn modelId="{FD48032E-57A9-4EA0-93B1-C81B623BD172}" type="presParOf" srcId="{42CB2B9B-D0A1-4207-908A-E3DA5117649F}" destId="{2A107536-0EBA-4B66-8762-A00AD9C4126A}" srcOrd="1" destOrd="0" presId="urn:microsoft.com/office/officeart/2005/8/layout/vList3"/>
    <dgm:cxn modelId="{D130A905-F88F-45C9-B6FC-F1D70CC537C7}" type="presParOf" srcId="{42CB2B9B-D0A1-4207-908A-E3DA5117649F}" destId="{F9DAE7CE-56C2-43F1-8E7F-EB8F663EDEF6}" srcOrd="2" destOrd="0" presId="urn:microsoft.com/office/officeart/2005/8/layout/vList3"/>
    <dgm:cxn modelId="{BBF0F897-BAC6-4103-BB7D-1EBFECCB18FD}" type="presParOf" srcId="{F9DAE7CE-56C2-43F1-8E7F-EB8F663EDEF6}" destId="{67A4AF24-3A7A-4924-9763-9B25E2B09D49}" srcOrd="0" destOrd="0" presId="urn:microsoft.com/office/officeart/2005/8/layout/vList3"/>
    <dgm:cxn modelId="{067742A4-D7CF-42FB-9466-C800400A1200}" type="presParOf" srcId="{F9DAE7CE-56C2-43F1-8E7F-EB8F663EDEF6}" destId="{9AD280B9-3F5E-42F7-ACBD-8C0830387DC9}" srcOrd="1" destOrd="0" presId="urn:microsoft.com/office/officeart/2005/8/layout/vList3"/>
    <dgm:cxn modelId="{83FC85D9-25A5-4755-92A0-7DA0E8C674F4}" type="presParOf" srcId="{42CB2B9B-D0A1-4207-908A-E3DA5117649F}" destId="{2ADC3E68-A655-4906-9802-16813F491098}" srcOrd="3" destOrd="0" presId="urn:microsoft.com/office/officeart/2005/8/layout/vList3"/>
    <dgm:cxn modelId="{70199FA0-73FA-4C48-B4F1-D7D1BF072709}" type="presParOf" srcId="{42CB2B9B-D0A1-4207-908A-E3DA5117649F}" destId="{27EDF080-2B14-424A-8652-FF73309AE6FE}" srcOrd="4" destOrd="0" presId="urn:microsoft.com/office/officeart/2005/8/layout/vList3"/>
    <dgm:cxn modelId="{E4D40BA3-2506-4508-80D5-9059AD2906CC}" type="presParOf" srcId="{27EDF080-2B14-424A-8652-FF73309AE6FE}" destId="{790EF174-3B18-422C-A9A1-103F2B1AEE0E}" srcOrd="0" destOrd="0" presId="urn:microsoft.com/office/officeart/2005/8/layout/vList3"/>
    <dgm:cxn modelId="{6DA81EB2-2142-4683-AB7F-9F61A6C1E2AA}"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Le secteur public</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Le secteur privé (hors ESS)</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L’économie sociale et solidaire</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7001F066-EC5A-404B-9AC6-E61CF8CBE606}" srcId="{28705186-5038-4454-8746-5766FEED2925}" destId="{37754E9F-F4CF-43B7-BF81-4510B16D18DD}" srcOrd="0" destOrd="0" parTransId="{9A1020D2-42BF-4583-8ECE-1955981F5ECD}" sibTransId="{DCEFCFC0-B7EF-4F01-83EC-CBCABF17D3CC}"/>
    <dgm:cxn modelId="{386A3770-E311-429A-B002-F575DA8F66D6}" type="presOf" srcId="{C7CFEB71-9245-4A7B-B147-C31190E66585}" destId="{9AD280B9-3F5E-42F7-ACBD-8C0830387DC9}" srcOrd="0" destOrd="0" presId="urn:microsoft.com/office/officeart/2005/8/layout/vList3"/>
    <dgm:cxn modelId="{E84D70A0-D19D-4F81-92F8-05FDBFA02E52}" type="presOf" srcId="{37754E9F-F4CF-43B7-BF81-4510B16D18DD}" destId="{49E1A057-EF8F-4630-B271-A049C7D06D0C}"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5B2DEC39-B8B6-4972-8269-D911D8D2DDBD}" srcId="{28705186-5038-4454-8746-5766FEED2925}" destId="{AB3D2310-3168-4B86-8365-9CD6565DAF6D}" srcOrd="2" destOrd="0" parTransId="{43629D7E-0593-48F3-82AE-4E73512F3CAC}" sibTransId="{B2DE24E5-8226-4659-9A10-F073C456C35D}"/>
    <dgm:cxn modelId="{DFAF45EC-0CD4-46FD-8DC3-EAEF3A0B5F3D}" type="presOf" srcId="{AB3D2310-3168-4B86-8365-9CD6565DAF6D}" destId="{623028F2-349E-40CA-9C8A-F7109145B7E2}" srcOrd="0" destOrd="0" presId="urn:microsoft.com/office/officeart/2005/8/layout/vList3"/>
    <dgm:cxn modelId="{56B73E4A-EAD5-4559-BFEC-98C10FE0A262}" type="presOf" srcId="{28705186-5038-4454-8746-5766FEED2925}" destId="{42CB2B9B-D0A1-4207-908A-E3DA5117649F}" srcOrd="0" destOrd="0" presId="urn:microsoft.com/office/officeart/2005/8/layout/vList3"/>
    <dgm:cxn modelId="{40687013-9516-4E07-874C-3771016686F7}" type="presParOf" srcId="{42CB2B9B-D0A1-4207-908A-E3DA5117649F}" destId="{34B1500A-A1D1-424A-B34A-A58A240DDB0C}" srcOrd="0" destOrd="0" presId="urn:microsoft.com/office/officeart/2005/8/layout/vList3"/>
    <dgm:cxn modelId="{9E0EB9E8-DED3-4ACA-BB3D-37D667D74F1D}" type="presParOf" srcId="{34B1500A-A1D1-424A-B34A-A58A240DDB0C}" destId="{C2648E56-29BD-4AD9-9AAC-7CBA8ED054D0}" srcOrd="0" destOrd="0" presId="urn:microsoft.com/office/officeart/2005/8/layout/vList3"/>
    <dgm:cxn modelId="{44682240-2A63-4A0F-BE27-C7F0EE02CE5C}" type="presParOf" srcId="{34B1500A-A1D1-424A-B34A-A58A240DDB0C}" destId="{49E1A057-EF8F-4630-B271-A049C7D06D0C}" srcOrd="1" destOrd="0" presId="urn:microsoft.com/office/officeart/2005/8/layout/vList3"/>
    <dgm:cxn modelId="{BEDC5DF5-C6DD-471D-A53F-B75E0EA7DE0B}" type="presParOf" srcId="{42CB2B9B-D0A1-4207-908A-E3DA5117649F}" destId="{2A107536-0EBA-4B66-8762-A00AD9C4126A}" srcOrd="1" destOrd="0" presId="urn:microsoft.com/office/officeart/2005/8/layout/vList3"/>
    <dgm:cxn modelId="{04F8D526-4B87-424A-B6BB-9613058F19DC}" type="presParOf" srcId="{42CB2B9B-D0A1-4207-908A-E3DA5117649F}" destId="{F9DAE7CE-56C2-43F1-8E7F-EB8F663EDEF6}" srcOrd="2" destOrd="0" presId="urn:microsoft.com/office/officeart/2005/8/layout/vList3"/>
    <dgm:cxn modelId="{D6644AB8-E5AF-49D6-9A71-89C459F6B5CA}" type="presParOf" srcId="{F9DAE7CE-56C2-43F1-8E7F-EB8F663EDEF6}" destId="{67A4AF24-3A7A-4924-9763-9B25E2B09D49}" srcOrd="0" destOrd="0" presId="urn:microsoft.com/office/officeart/2005/8/layout/vList3"/>
    <dgm:cxn modelId="{71C305C8-AD94-4FCA-B72C-9EAF1F4AFB43}" type="presParOf" srcId="{F9DAE7CE-56C2-43F1-8E7F-EB8F663EDEF6}" destId="{9AD280B9-3F5E-42F7-ACBD-8C0830387DC9}" srcOrd="1" destOrd="0" presId="urn:microsoft.com/office/officeart/2005/8/layout/vList3"/>
    <dgm:cxn modelId="{8DF2CC45-CFAD-4C3E-A494-945FD9DF8A3C}" type="presParOf" srcId="{42CB2B9B-D0A1-4207-908A-E3DA5117649F}" destId="{2ADC3E68-A655-4906-9802-16813F491098}" srcOrd="3" destOrd="0" presId="urn:microsoft.com/office/officeart/2005/8/layout/vList3"/>
    <dgm:cxn modelId="{5F3D0291-FBDD-4271-BD56-9A09E830B34A}" type="presParOf" srcId="{42CB2B9B-D0A1-4207-908A-E3DA5117649F}" destId="{27EDF080-2B14-424A-8652-FF73309AE6FE}" srcOrd="4" destOrd="0" presId="urn:microsoft.com/office/officeart/2005/8/layout/vList3"/>
    <dgm:cxn modelId="{3CBEA8AE-208E-4A43-A75F-B6FC282C7EB6}" type="presParOf" srcId="{27EDF080-2B14-424A-8652-FF73309AE6FE}" destId="{790EF174-3B18-422C-A9A1-103F2B1AEE0E}" srcOrd="0" destOrd="0" presId="urn:microsoft.com/office/officeart/2005/8/layout/vList3"/>
    <dgm:cxn modelId="{54812592-D634-42A1-B406-12C24B9F9E92}"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Le secteur public</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Le secteur privé (hors ESS)</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L’économie sociale et solidaire</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dgm:presLayoutVars>
          <dgm:bulletEnabled val="1"/>
        </dgm:presLayoutVars>
      </dgm:prSet>
      <dgm:spPr/>
      <dgm:t>
        <a:bodyPr/>
        <a:lstStyle/>
        <a:p>
          <a:endParaRPr lang="fr-FR"/>
        </a:p>
      </dgm:t>
    </dgm:pt>
  </dgm:ptLst>
  <dgm:cxnLst>
    <dgm:cxn modelId="{2D834D43-3E75-4347-8280-10A1FAB54EF6}" type="presOf" srcId="{AB3D2310-3168-4B86-8365-9CD6565DAF6D}" destId="{623028F2-349E-40CA-9C8A-F7109145B7E2}"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19E0F565-52F6-40DB-B82F-4308E9594F62}" type="presOf" srcId="{37754E9F-F4CF-43B7-BF81-4510B16D18DD}" destId="{49E1A057-EF8F-4630-B271-A049C7D06D0C}"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A69A1ACC-CD2E-4040-B057-5D6A7EA9A3B1}" type="presOf" srcId="{C7CFEB71-9245-4A7B-B147-C31190E66585}" destId="{9AD280B9-3F5E-42F7-ACBD-8C0830387DC9}" srcOrd="0" destOrd="0" presId="urn:microsoft.com/office/officeart/2005/8/layout/vList3"/>
    <dgm:cxn modelId="{84CE5091-176B-437B-AA63-DD4D6B880553}" type="presOf" srcId="{28705186-5038-4454-8746-5766FEED2925}" destId="{42CB2B9B-D0A1-4207-908A-E3DA5117649F}"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CC575DDA-C72A-4C3B-ACFF-FFE5DDBADE31}" type="presParOf" srcId="{42CB2B9B-D0A1-4207-908A-E3DA5117649F}" destId="{34B1500A-A1D1-424A-B34A-A58A240DDB0C}" srcOrd="0" destOrd="0" presId="urn:microsoft.com/office/officeart/2005/8/layout/vList3"/>
    <dgm:cxn modelId="{9107D013-7AE5-4DD9-BB5A-6FFBD499ADED}" type="presParOf" srcId="{34B1500A-A1D1-424A-B34A-A58A240DDB0C}" destId="{C2648E56-29BD-4AD9-9AAC-7CBA8ED054D0}" srcOrd="0" destOrd="0" presId="urn:microsoft.com/office/officeart/2005/8/layout/vList3"/>
    <dgm:cxn modelId="{349A95A2-C872-4638-B5AB-AA4A677A9B00}" type="presParOf" srcId="{34B1500A-A1D1-424A-B34A-A58A240DDB0C}" destId="{49E1A057-EF8F-4630-B271-A049C7D06D0C}" srcOrd="1" destOrd="0" presId="urn:microsoft.com/office/officeart/2005/8/layout/vList3"/>
    <dgm:cxn modelId="{57C16D8C-9692-4F7B-BB71-24032CEACF9F}" type="presParOf" srcId="{42CB2B9B-D0A1-4207-908A-E3DA5117649F}" destId="{2A107536-0EBA-4B66-8762-A00AD9C4126A}" srcOrd="1" destOrd="0" presId="urn:microsoft.com/office/officeart/2005/8/layout/vList3"/>
    <dgm:cxn modelId="{1A56B111-39A0-4C73-BFC4-7D5DAD86E2A7}" type="presParOf" srcId="{42CB2B9B-D0A1-4207-908A-E3DA5117649F}" destId="{F9DAE7CE-56C2-43F1-8E7F-EB8F663EDEF6}" srcOrd="2" destOrd="0" presId="urn:microsoft.com/office/officeart/2005/8/layout/vList3"/>
    <dgm:cxn modelId="{BAB42D9F-0CBE-41B4-AA71-14F5FBA1FF21}" type="presParOf" srcId="{F9DAE7CE-56C2-43F1-8E7F-EB8F663EDEF6}" destId="{67A4AF24-3A7A-4924-9763-9B25E2B09D49}" srcOrd="0" destOrd="0" presId="urn:microsoft.com/office/officeart/2005/8/layout/vList3"/>
    <dgm:cxn modelId="{7B4E494A-1C95-41E9-A24E-65D7A838D394}" type="presParOf" srcId="{F9DAE7CE-56C2-43F1-8E7F-EB8F663EDEF6}" destId="{9AD280B9-3F5E-42F7-ACBD-8C0830387DC9}" srcOrd="1" destOrd="0" presId="urn:microsoft.com/office/officeart/2005/8/layout/vList3"/>
    <dgm:cxn modelId="{2BEBFFB6-EAA3-47B3-80FB-0BBC5255B64B}" type="presParOf" srcId="{42CB2B9B-D0A1-4207-908A-E3DA5117649F}" destId="{2ADC3E68-A655-4906-9802-16813F491098}" srcOrd="3" destOrd="0" presId="urn:microsoft.com/office/officeart/2005/8/layout/vList3"/>
    <dgm:cxn modelId="{BC651561-E069-4B11-9005-3C9FA62AA147}" type="presParOf" srcId="{42CB2B9B-D0A1-4207-908A-E3DA5117649F}" destId="{27EDF080-2B14-424A-8652-FF73309AE6FE}" srcOrd="4" destOrd="0" presId="urn:microsoft.com/office/officeart/2005/8/layout/vList3"/>
    <dgm:cxn modelId="{F4D91166-2E38-4CBC-A02B-9920C12593B5}" type="presParOf" srcId="{27EDF080-2B14-424A-8652-FF73309AE6FE}" destId="{790EF174-3B18-422C-A9A1-103F2B1AEE0E}" srcOrd="0" destOrd="0" presId="urn:microsoft.com/office/officeart/2005/8/layout/vList3"/>
    <dgm:cxn modelId="{DA44544F-C13C-4741-A322-26659CF96814}"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L’adhésion aux projets et aux structures est ouverte et volontaire</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La gestion est démocratique : élection des dirigeants, une personne une voix (et non une action une voix), mise en place d'instances collectives de décision</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La gestion est dépendante des pouvoirs publics, qui contrôlent la constitution et les comptes des structures de l’ESS</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custScaleX="102037" custScaleY="159772">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custScaleX="99889" custScaleY="143043">
        <dgm:presLayoutVars>
          <dgm:bulletEnabled val="1"/>
        </dgm:presLayoutVars>
      </dgm:prSet>
      <dgm:spPr/>
      <dgm:t>
        <a:bodyPr/>
        <a:lstStyle/>
        <a:p>
          <a:endParaRPr lang="fr-FR"/>
        </a:p>
      </dgm:t>
    </dgm:pt>
  </dgm:ptLst>
  <dgm:cxnLst>
    <dgm:cxn modelId="{27574ACD-12F4-4146-9D4D-43419E8CC62E}" type="presOf" srcId="{28705186-5038-4454-8746-5766FEED2925}" destId="{42CB2B9B-D0A1-4207-908A-E3DA5117649F}" srcOrd="0" destOrd="0" presId="urn:microsoft.com/office/officeart/2005/8/layout/vList3"/>
    <dgm:cxn modelId="{25746F1B-9D32-41B2-9329-60FC32D7EBFE}" type="presOf" srcId="{AB3D2310-3168-4B86-8365-9CD6565DAF6D}" destId="{623028F2-349E-40CA-9C8A-F7109145B7E2}"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5B2DEC39-B8B6-4972-8269-D911D8D2DDBD}" srcId="{28705186-5038-4454-8746-5766FEED2925}" destId="{AB3D2310-3168-4B86-8365-9CD6565DAF6D}" srcOrd="2" destOrd="0" parTransId="{43629D7E-0593-48F3-82AE-4E73512F3CAC}" sibTransId="{B2DE24E5-8226-4659-9A10-F073C456C35D}"/>
    <dgm:cxn modelId="{1B541651-F369-4B69-9640-C7A2B3ECE601}" type="presOf" srcId="{37754E9F-F4CF-43B7-BF81-4510B16D18DD}" destId="{49E1A057-EF8F-4630-B271-A049C7D06D0C}"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4980E7B1-6DF2-4F87-9E52-2392CC498A3C}" type="presOf" srcId="{C7CFEB71-9245-4A7B-B147-C31190E66585}" destId="{9AD280B9-3F5E-42F7-ACBD-8C0830387DC9}" srcOrd="0" destOrd="0" presId="urn:microsoft.com/office/officeart/2005/8/layout/vList3"/>
    <dgm:cxn modelId="{C6216646-FE9C-45BD-A1D1-5674CF365C65}" type="presParOf" srcId="{42CB2B9B-D0A1-4207-908A-E3DA5117649F}" destId="{34B1500A-A1D1-424A-B34A-A58A240DDB0C}" srcOrd="0" destOrd="0" presId="urn:microsoft.com/office/officeart/2005/8/layout/vList3"/>
    <dgm:cxn modelId="{50B2DF3D-A963-4292-B646-862F89AB68DD}" type="presParOf" srcId="{34B1500A-A1D1-424A-B34A-A58A240DDB0C}" destId="{C2648E56-29BD-4AD9-9AAC-7CBA8ED054D0}" srcOrd="0" destOrd="0" presId="urn:microsoft.com/office/officeart/2005/8/layout/vList3"/>
    <dgm:cxn modelId="{B20220E4-6433-4178-BEF8-8069FE54088F}" type="presParOf" srcId="{34B1500A-A1D1-424A-B34A-A58A240DDB0C}" destId="{49E1A057-EF8F-4630-B271-A049C7D06D0C}" srcOrd="1" destOrd="0" presId="urn:microsoft.com/office/officeart/2005/8/layout/vList3"/>
    <dgm:cxn modelId="{C3E1AE18-F71B-4592-B10B-063BBFE4BD0F}" type="presParOf" srcId="{42CB2B9B-D0A1-4207-908A-E3DA5117649F}" destId="{2A107536-0EBA-4B66-8762-A00AD9C4126A}" srcOrd="1" destOrd="0" presId="urn:microsoft.com/office/officeart/2005/8/layout/vList3"/>
    <dgm:cxn modelId="{B49D2E6D-22C3-4C96-9523-937AF889B356}" type="presParOf" srcId="{42CB2B9B-D0A1-4207-908A-E3DA5117649F}" destId="{F9DAE7CE-56C2-43F1-8E7F-EB8F663EDEF6}" srcOrd="2" destOrd="0" presId="urn:microsoft.com/office/officeart/2005/8/layout/vList3"/>
    <dgm:cxn modelId="{A0283BCD-8DB1-4233-BC25-C4738D5EB149}" type="presParOf" srcId="{F9DAE7CE-56C2-43F1-8E7F-EB8F663EDEF6}" destId="{67A4AF24-3A7A-4924-9763-9B25E2B09D49}" srcOrd="0" destOrd="0" presId="urn:microsoft.com/office/officeart/2005/8/layout/vList3"/>
    <dgm:cxn modelId="{FD1669BC-03FD-4859-BF70-0009771403A9}" type="presParOf" srcId="{F9DAE7CE-56C2-43F1-8E7F-EB8F663EDEF6}" destId="{9AD280B9-3F5E-42F7-ACBD-8C0830387DC9}" srcOrd="1" destOrd="0" presId="urn:microsoft.com/office/officeart/2005/8/layout/vList3"/>
    <dgm:cxn modelId="{370425B7-1ED6-4F03-8F57-EEBFF0064D99}" type="presParOf" srcId="{42CB2B9B-D0A1-4207-908A-E3DA5117649F}" destId="{2ADC3E68-A655-4906-9802-16813F491098}" srcOrd="3" destOrd="0" presId="urn:microsoft.com/office/officeart/2005/8/layout/vList3"/>
    <dgm:cxn modelId="{2C06E5F9-E70D-48A9-B7ED-F2DBA275004A}" type="presParOf" srcId="{42CB2B9B-D0A1-4207-908A-E3DA5117649F}" destId="{27EDF080-2B14-424A-8652-FF73309AE6FE}" srcOrd="4" destOrd="0" presId="urn:microsoft.com/office/officeart/2005/8/layout/vList3"/>
    <dgm:cxn modelId="{A837A86C-A276-4024-AB50-0A4C60908E20}" type="presParOf" srcId="{27EDF080-2B14-424A-8652-FF73309AE6FE}" destId="{790EF174-3B18-422C-A9A1-103F2B1AEE0E}" srcOrd="0" destOrd="0" presId="urn:microsoft.com/office/officeart/2005/8/layout/vList3"/>
    <dgm:cxn modelId="{EDD9BAFA-0058-4E10-A78A-95B2DC818BA8}"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L’adhésion aux projets et aux structures est ouverte et volontaire</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La gestion est démocratique : élection des dirigeants, une personne une voix (et non une action une voix), mise en place d'instances collectives de décision</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La gestion est dépendante des pouvoirs publics, qui contrôlent la constitution et les comptes des structures de l’ESS</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custScaleX="102037" custScaleY="159772">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custScaleX="99889" custScaleY="143043">
        <dgm:presLayoutVars>
          <dgm:bulletEnabled val="1"/>
        </dgm:presLayoutVars>
      </dgm:prSet>
      <dgm:spPr/>
      <dgm:t>
        <a:bodyPr/>
        <a:lstStyle/>
        <a:p>
          <a:endParaRPr lang="fr-FR"/>
        </a:p>
      </dgm:t>
    </dgm:pt>
  </dgm:ptLst>
  <dgm:cxnLst>
    <dgm:cxn modelId="{EC695545-6F24-4D30-9D48-5FC86FBEF402}" type="presOf" srcId="{C7CFEB71-9245-4A7B-B147-C31190E66585}" destId="{9AD280B9-3F5E-42F7-ACBD-8C0830387DC9}" srcOrd="0" destOrd="0" presId="urn:microsoft.com/office/officeart/2005/8/layout/vList3"/>
    <dgm:cxn modelId="{E757BA1C-3ACD-4B0B-A323-0ECFB6B4FA7E}" type="presOf" srcId="{AB3D2310-3168-4B86-8365-9CD6565DAF6D}" destId="{623028F2-349E-40CA-9C8A-F7109145B7E2}"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656DC15D-9B94-43F2-81FB-29AC2038035F}" type="presOf" srcId="{37754E9F-F4CF-43B7-BF81-4510B16D18DD}" destId="{49E1A057-EF8F-4630-B271-A049C7D06D0C}"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5857E99A-A027-49C1-81F0-CB35E6ABCEB6}" type="presOf" srcId="{28705186-5038-4454-8746-5766FEED2925}" destId="{42CB2B9B-D0A1-4207-908A-E3DA5117649F}"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17C3EEF6-983F-425D-B112-8CF022153CCF}" type="presParOf" srcId="{42CB2B9B-D0A1-4207-908A-E3DA5117649F}" destId="{34B1500A-A1D1-424A-B34A-A58A240DDB0C}" srcOrd="0" destOrd="0" presId="urn:microsoft.com/office/officeart/2005/8/layout/vList3"/>
    <dgm:cxn modelId="{A95F4BE8-A7AB-494E-9672-89E88F80BE3E}" type="presParOf" srcId="{34B1500A-A1D1-424A-B34A-A58A240DDB0C}" destId="{C2648E56-29BD-4AD9-9AAC-7CBA8ED054D0}" srcOrd="0" destOrd="0" presId="urn:microsoft.com/office/officeart/2005/8/layout/vList3"/>
    <dgm:cxn modelId="{6260F2A1-CDEA-4399-83DE-C02C6850B51D}" type="presParOf" srcId="{34B1500A-A1D1-424A-B34A-A58A240DDB0C}" destId="{49E1A057-EF8F-4630-B271-A049C7D06D0C}" srcOrd="1" destOrd="0" presId="urn:microsoft.com/office/officeart/2005/8/layout/vList3"/>
    <dgm:cxn modelId="{F20AF74C-4E09-42EF-AF73-8D521F75151E}" type="presParOf" srcId="{42CB2B9B-D0A1-4207-908A-E3DA5117649F}" destId="{2A107536-0EBA-4B66-8762-A00AD9C4126A}" srcOrd="1" destOrd="0" presId="urn:microsoft.com/office/officeart/2005/8/layout/vList3"/>
    <dgm:cxn modelId="{D8F28B00-D1FC-4955-A970-86FEE7A45442}" type="presParOf" srcId="{42CB2B9B-D0A1-4207-908A-E3DA5117649F}" destId="{F9DAE7CE-56C2-43F1-8E7F-EB8F663EDEF6}" srcOrd="2" destOrd="0" presId="urn:microsoft.com/office/officeart/2005/8/layout/vList3"/>
    <dgm:cxn modelId="{2337F5D1-95A4-41C6-BF08-B09DED50149A}" type="presParOf" srcId="{F9DAE7CE-56C2-43F1-8E7F-EB8F663EDEF6}" destId="{67A4AF24-3A7A-4924-9763-9B25E2B09D49}" srcOrd="0" destOrd="0" presId="urn:microsoft.com/office/officeart/2005/8/layout/vList3"/>
    <dgm:cxn modelId="{E0A099E5-F7AE-41C4-8BED-E9E551FEE666}" type="presParOf" srcId="{F9DAE7CE-56C2-43F1-8E7F-EB8F663EDEF6}" destId="{9AD280B9-3F5E-42F7-ACBD-8C0830387DC9}" srcOrd="1" destOrd="0" presId="urn:microsoft.com/office/officeart/2005/8/layout/vList3"/>
    <dgm:cxn modelId="{B557DD57-B297-4A1E-900A-F0525C526283}" type="presParOf" srcId="{42CB2B9B-D0A1-4207-908A-E3DA5117649F}" destId="{2ADC3E68-A655-4906-9802-16813F491098}" srcOrd="3" destOrd="0" presId="urn:microsoft.com/office/officeart/2005/8/layout/vList3"/>
    <dgm:cxn modelId="{14B5F339-1062-47D2-8779-911CEF4154D1}" type="presParOf" srcId="{42CB2B9B-D0A1-4207-908A-E3DA5117649F}" destId="{27EDF080-2B14-424A-8652-FF73309AE6FE}" srcOrd="4" destOrd="0" presId="urn:microsoft.com/office/officeart/2005/8/layout/vList3"/>
    <dgm:cxn modelId="{245742C0-C14A-4C45-9299-F170330B4CE2}" type="presParOf" srcId="{27EDF080-2B14-424A-8652-FF73309AE6FE}" destId="{790EF174-3B18-422C-A9A1-103F2B1AEE0E}" srcOrd="0" destOrd="0" presId="urn:microsoft.com/office/officeart/2005/8/layout/vList3"/>
    <dgm:cxn modelId="{8400C35E-AD3E-4448-BCFC-940B2A3B1AB3}"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20 % des dépôts bancaires se font dans les banques de l’économie sociale et solidaire</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9 personnes handicapées sur 10 sont prises en charge par des établissements de l’économie sociale</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30 % des hôpitaux sont gérés par l’économie sociale</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custScaleX="102037" custScaleY="159772">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custScaleX="99889" custScaleY="143043" custLinFactNeighborY="142">
        <dgm:presLayoutVars>
          <dgm:bulletEnabled val="1"/>
        </dgm:presLayoutVars>
      </dgm:prSet>
      <dgm:spPr/>
      <dgm:t>
        <a:bodyPr/>
        <a:lstStyle/>
        <a:p>
          <a:endParaRPr lang="fr-FR"/>
        </a:p>
      </dgm:t>
    </dgm:pt>
  </dgm:ptLst>
  <dgm:cxnLst>
    <dgm:cxn modelId="{7001F066-EC5A-404B-9AC6-E61CF8CBE606}" srcId="{28705186-5038-4454-8746-5766FEED2925}" destId="{37754E9F-F4CF-43B7-BF81-4510B16D18DD}" srcOrd="0" destOrd="0" parTransId="{9A1020D2-42BF-4583-8ECE-1955981F5ECD}" sibTransId="{DCEFCFC0-B7EF-4F01-83EC-CBCABF17D3CC}"/>
    <dgm:cxn modelId="{03A6C661-5C9D-40D3-984A-3CC4D4B7B20C}" type="presOf" srcId="{37754E9F-F4CF-43B7-BF81-4510B16D18DD}" destId="{49E1A057-EF8F-4630-B271-A049C7D06D0C}" srcOrd="0" destOrd="0" presId="urn:microsoft.com/office/officeart/2005/8/layout/vList3"/>
    <dgm:cxn modelId="{01C80DFD-D088-47D2-B2DA-A4D5746B21A9}" srcId="{28705186-5038-4454-8746-5766FEED2925}" destId="{C7CFEB71-9245-4A7B-B147-C31190E66585}" srcOrd="1" destOrd="0" parTransId="{E59E12B6-9217-4D97-8D9C-595D63876A9F}" sibTransId="{9C1FD7A6-EF25-498F-8E25-347A11F241C9}"/>
    <dgm:cxn modelId="{754AAC38-E254-4234-90C2-A5586C768A01}" type="presOf" srcId="{C7CFEB71-9245-4A7B-B147-C31190E66585}" destId="{9AD280B9-3F5E-42F7-ACBD-8C0830387DC9}"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B2F0084C-59DE-4D4D-8FBB-50050974A174}" type="presOf" srcId="{28705186-5038-4454-8746-5766FEED2925}" destId="{42CB2B9B-D0A1-4207-908A-E3DA5117649F}" srcOrd="0" destOrd="0" presId="urn:microsoft.com/office/officeart/2005/8/layout/vList3"/>
    <dgm:cxn modelId="{83E4ADA9-32BC-4BB5-B8C1-6B3E1102C5DD}" type="presOf" srcId="{AB3D2310-3168-4B86-8365-9CD6565DAF6D}" destId="{623028F2-349E-40CA-9C8A-F7109145B7E2}" srcOrd="0" destOrd="0" presId="urn:microsoft.com/office/officeart/2005/8/layout/vList3"/>
    <dgm:cxn modelId="{8A6F3BC8-F2B7-432F-9F6F-F480D8ED4550}" type="presParOf" srcId="{42CB2B9B-D0A1-4207-908A-E3DA5117649F}" destId="{34B1500A-A1D1-424A-B34A-A58A240DDB0C}" srcOrd="0" destOrd="0" presId="urn:microsoft.com/office/officeart/2005/8/layout/vList3"/>
    <dgm:cxn modelId="{C11CCA94-08C4-44BB-9D35-3531214D4A34}" type="presParOf" srcId="{34B1500A-A1D1-424A-B34A-A58A240DDB0C}" destId="{C2648E56-29BD-4AD9-9AAC-7CBA8ED054D0}" srcOrd="0" destOrd="0" presId="urn:microsoft.com/office/officeart/2005/8/layout/vList3"/>
    <dgm:cxn modelId="{325714D5-E895-45F8-B38A-EDB91B4C3CAA}" type="presParOf" srcId="{34B1500A-A1D1-424A-B34A-A58A240DDB0C}" destId="{49E1A057-EF8F-4630-B271-A049C7D06D0C}" srcOrd="1" destOrd="0" presId="urn:microsoft.com/office/officeart/2005/8/layout/vList3"/>
    <dgm:cxn modelId="{F9A188E1-59F1-4FE5-85D9-3C7B9705AF9E}" type="presParOf" srcId="{42CB2B9B-D0A1-4207-908A-E3DA5117649F}" destId="{2A107536-0EBA-4B66-8762-A00AD9C4126A}" srcOrd="1" destOrd="0" presId="urn:microsoft.com/office/officeart/2005/8/layout/vList3"/>
    <dgm:cxn modelId="{6B6145AF-1686-4B34-A9CD-E65C064E32FE}" type="presParOf" srcId="{42CB2B9B-D0A1-4207-908A-E3DA5117649F}" destId="{F9DAE7CE-56C2-43F1-8E7F-EB8F663EDEF6}" srcOrd="2" destOrd="0" presId="urn:microsoft.com/office/officeart/2005/8/layout/vList3"/>
    <dgm:cxn modelId="{E2F4F8C1-8C61-4792-A99C-862870B6F067}" type="presParOf" srcId="{F9DAE7CE-56C2-43F1-8E7F-EB8F663EDEF6}" destId="{67A4AF24-3A7A-4924-9763-9B25E2B09D49}" srcOrd="0" destOrd="0" presId="urn:microsoft.com/office/officeart/2005/8/layout/vList3"/>
    <dgm:cxn modelId="{569D5375-6623-49FA-A34C-15042445C1F5}" type="presParOf" srcId="{F9DAE7CE-56C2-43F1-8E7F-EB8F663EDEF6}" destId="{9AD280B9-3F5E-42F7-ACBD-8C0830387DC9}" srcOrd="1" destOrd="0" presId="urn:microsoft.com/office/officeart/2005/8/layout/vList3"/>
    <dgm:cxn modelId="{C11EBCFF-2F4E-41A2-935D-0E90001D600B}" type="presParOf" srcId="{42CB2B9B-D0A1-4207-908A-E3DA5117649F}" destId="{2ADC3E68-A655-4906-9802-16813F491098}" srcOrd="3" destOrd="0" presId="urn:microsoft.com/office/officeart/2005/8/layout/vList3"/>
    <dgm:cxn modelId="{94E99AF0-5CCB-4367-BD90-FC7BCE54A760}" type="presParOf" srcId="{42CB2B9B-D0A1-4207-908A-E3DA5117649F}" destId="{27EDF080-2B14-424A-8652-FF73309AE6FE}" srcOrd="4" destOrd="0" presId="urn:microsoft.com/office/officeart/2005/8/layout/vList3"/>
    <dgm:cxn modelId="{E7A0AED5-2421-48CB-AE8E-40A53C89094D}" type="presParOf" srcId="{27EDF080-2B14-424A-8652-FF73309AE6FE}" destId="{790EF174-3B18-422C-A9A1-103F2B1AEE0E}" srcOrd="0" destOrd="0" presId="urn:microsoft.com/office/officeart/2005/8/layout/vList3"/>
    <dgm:cxn modelId="{F9AEC205-F8DA-485E-8592-C66562D9BE9D}"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8705186-5038-4454-8746-5766FEED2925}" type="doc">
      <dgm:prSet loTypeId="urn:microsoft.com/office/officeart/2005/8/layout/vList3" loCatId="list" qsTypeId="urn:microsoft.com/office/officeart/2005/8/quickstyle/simple1" qsCatId="simple" csTypeId="urn:microsoft.com/office/officeart/2005/8/colors/accent1_2" csCatId="accent1" phldr="1"/>
      <dgm:spPr/>
    </dgm:pt>
    <dgm:pt modelId="{37754E9F-F4CF-43B7-BF81-4510B16D18DD}">
      <dgm:prSet phldrT="[Texte]" custT="1"/>
      <dgm:spPr>
        <a:solidFill>
          <a:schemeClr val="accent2">
            <a:lumMod val="20000"/>
            <a:lumOff val="80000"/>
          </a:schemeClr>
        </a:solidFill>
      </dgm:spPr>
      <dgm:t>
        <a:bodyPr/>
        <a:lstStyle/>
        <a:p>
          <a:r>
            <a:rPr lang="fr-FR" sz="1400" dirty="0">
              <a:solidFill>
                <a:schemeClr val="tx1"/>
              </a:solidFill>
            </a:rPr>
            <a:t>20 % des dépôts bancaires se font dans les banques de l’économie sociale et solidaire</a:t>
          </a:r>
        </a:p>
      </dgm:t>
    </dgm:pt>
    <dgm:pt modelId="{9A1020D2-42BF-4583-8ECE-1955981F5ECD}" type="parTrans" cxnId="{7001F066-EC5A-404B-9AC6-E61CF8CBE606}">
      <dgm:prSet/>
      <dgm:spPr/>
      <dgm:t>
        <a:bodyPr/>
        <a:lstStyle/>
        <a:p>
          <a:endParaRPr lang="fr-FR"/>
        </a:p>
      </dgm:t>
    </dgm:pt>
    <dgm:pt modelId="{DCEFCFC0-B7EF-4F01-83EC-CBCABF17D3CC}" type="sibTrans" cxnId="{7001F066-EC5A-404B-9AC6-E61CF8CBE606}">
      <dgm:prSet/>
      <dgm:spPr/>
      <dgm:t>
        <a:bodyPr/>
        <a:lstStyle/>
        <a:p>
          <a:endParaRPr lang="fr-FR"/>
        </a:p>
      </dgm:t>
    </dgm:pt>
    <dgm:pt modelId="{C7CFEB71-9245-4A7B-B147-C31190E66585}">
      <dgm:prSet phldrT="[Texte]" custT="1"/>
      <dgm:spPr>
        <a:solidFill>
          <a:schemeClr val="accent2">
            <a:lumMod val="20000"/>
            <a:lumOff val="80000"/>
          </a:schemeClr>
        </a:solidFill>
      </dgm:spPr>
      <dgm:t>
        <a:bodyPr/>
        <a:lstStyle/>
        <a:p>
          <a:r>
            <a:rPr lang="fr-FR" sz="1400" b="0" dirty="0">
              <a:solidFill>
                <a:schemeClr val="tx1"/>
              </a:solidFill>
            </a:rPr>
            <a:t>9 personnes handicapées sur 10 sont prises en charge par des établissements de l’économie sociale</a:t>
          </a:r>
        </a:p>
      </dgm:t>
    </dgm:pt>
    <dgm:pt modelId="{E59E12B6-9217-4D97-8D9C-595D63876A9F}" type="parTrans" cxnId="{01C80DFD-D088-47D2-B2DA-A4D5746B21A9}">
      <dgm:prSet/>
      <dgm:spPr/>
      <dgm:t>
        <a:bodyPr/>
        <a:lstStyle/>
        <a:p>
          <a:endParaRPr lang="fr-FR"/>
        </a:p>
      </dgm:t>
    </dgm:pt>
    <dgm:pt modelId="{9C1FD7A6-EF25-498F-8E25-347A11F241C9}" type="sibTrans" cxnId="{01C80DFD-D088-47D2-B2DA-A4D5746B21A9}">
      <dgm:prSet/>
      <dgm:spPr/>
      <dgm:t>
        <a:bodyPr/>
        <a:lstStyle/>
        <a:p>
          <a:endParaRPr lang="fr-FR"/>
        </a:p>
      </dgm:t>
    </dgm:pt>
    <dgm:pt modelId="{AB3D2310-3168-4B86-8365-9CD6565DAF6D}">
      <dgm:prSet phldrT="[Texte]" custT="1"/>
      <dgm:spPr>
        <a:solidFill>
          <a:schemeClr val="accent2">
            <a:lumMod val="20000"/>
            <a:lumOff val="80000"/>
          </a:schemeClr>
        </a:solidFill>
      </dgm:spPr>
      <dgm:t>
        <a:bodyPr/>
        <a:lstStyle/>
        <a:p>
          <a:r>
            <a:rPr lang="fr-FR" sz="1400" b="0" dirty="0">
              <a:solidFill>
                <a:schemeClr val="tx1"/>
              </a:solidFill>
            </a:rPr>
            <a:t>30 % des hôpitaux sont gérés par l’économie sociale</a:t>
          </a:r>
        </a:p>
      </dgm:t>
    </dgm:pt>
    <dgm:pt modelId="{43629D7E-0593-48F3-82AE-4E73512F3CAC}" type="parTrans" cxnId="{5B2DEC39-B8B6-4972-8269-D911D8D2DDBD}">
      <dgm:prSet/>
      <dgm:spPr/>
      <dgm:t>
        <a:bodyPr/>
        <a:lstStyle/>
        <a:p>
          <a:endParaRPr lang="fr-FR"/>
        </a:p>
      </dgm:t>
    </dgm:pt>
    <dgm:pt modelId="{B2DE24E5-8226-4659-9A10-F073C456C35D}" type="sibTrans" cxnId="{5B2DEC39-B8B6-4972-8269-D911D8D2DDBD}">
      <dgm:prSet/>
      <dgm:spPr/>
      <dgm:t>
        <a:bodyPr/>
        <a:lstStyle/>
        <a:p>
          <a:endParaRPr lang="fr-FR"/>
        </a:p>
      </dgm:t>
    </dgm:pt>
    <dgm:pt modelId="{42CB2B9B-D0A1-4207-908A-E3DA5117649F}" type="pres">
      <dgm:prSet presAssocID="{28705186-5038-4454-8746-5766FEED2925}" presName="linearFlow" presStyleCnt="0">
        <dgm:presLayoutVars>
          <dgm:dir/>
          <dgm:resizeHandles val="exact"/>
        </dgm:presLayoutVars>
      </dgm:prSet>
      <dgm:spPr/>
    </dgm:pt>
    <dgm:pt modelId="{34B1500A-A1D1-424A-B34A-A58A240DDB0C}" type="pres">
      <dgm:prSet presAssocID="{37754E9F-F4CF-43B7-BF81-4510B16D18DD}" presName="composite" presStyleCnt="0"/>
      <dgm:spPr/>
    </dgm:pt>
    <dgm:pt modelId="{C2648E56-29BD-4AD9-9AAC-7CBA8ED054D0}" type="pres">
      <dgm:prSet presAssocID="{37754E9F-F4CF-43B7-BF81-4510B16D18DD}" presName="imgShp" presStyleLbl="fgImgPlace1" presStyleIdx="0" presStyleCnt="3"/>
      <dgm:spPr>
        <a:solidFill>
          <a:schemeClr val="accent2">
            <a:lumMod val="40000"/>
            <a:lumOff val="60000"/>
          </a:schemeClr>
        </a:solidFill>
      </dgm:spPr>
    </dgm:pt>
    <dgm:pt modelId="{49E1A057-EF8F-4630-B271-A049C7D06D0C}" type="pres">
      <dgm:prSet presAssocID="{37754E9F-F4CF-43B7-BF81-4510B16D18DD}" presName="txShp" presStyleLbl="node1" presStyleIdx="0" presStyleCnt="3" custLinFactNeighborX="238" custLinFactNeighborY="-5">
        <dgm:presLayoutVars>
          <dgm:bulletEnabled val="1"/>
        </dgm:presLayoutVars>
      </dgm:prSet>
      <dgm:spPr/>
      <dgm:t>
        <a:bodyPr/>
        <a:lstStyle/>
        <a:p>
          <a:endParaRPr lang="fr-FR"/>
        </a:p>
      </dgm:t>
    </dgm:pt>
    <dgm:pt modelId="{2A107536-0EBA-4B66-8762-A00AD9C4126A}" type="pres">
      <dgm:prSet presAssocID="{DCEFCFC0-B7EF-4F01-83EC-CBCABF17D3CC}" presName="spacing" presStyleCnt="0"/>
      <dgm:spPr/>
    </dgm:pt>
    <dgm:pt modelId="{F9DAE7CE-56C2-43F1-8E7F-EB8F663EDEF6}" type="pres">
      <dgm:prSet presAssocID="{C7CFEB71-9245-4A7B-B147-C31190E66585}" presName="composite" presStyleCnt="0"/>
      <dgm:spPr/>
    </dgm:pt>
    <dgm:pt modelId="{67A4AF24-3A7A-4924-9763-9B25E2B09D49}" type="pres">
      <dgm:prSet presAssocID="{C7CFEB71-9245-4A7B-B147-C31190E66585}" presName="imgShp" presStyleLbl="fgImgPlace1" presStyleIdx="1" presStyleCnt="3"/>
      <dgm:spPr>
        <a:solidFill>
          <a:schemeClr val="accent2">
            <a:lumMod val="40000"/>
            <a:lumOff val="60000"/>
          </a:schemeClr>
        </a:solidFill>
      </dgm:spPr>
    </dgm:pt>
    <dgm:pt modelId="{9AD280B9-3F5E-42F7-ACBD-8C0830387DC9}" type="pres">
      <dgm:prSet presAssocID="{C7CFEB71-9245-4A7B-B147-C31190E66585}" presName="txShp" presStyleLbl="node1" presStyleIdx="1" presStyleCnt="3" custScaleX="102037" custScaleY="159772">
        <dgm:presLayoutVars>
          <dgm:bulletEnabled val="1"/>
        </dgm:presLayoutVars>
      </dgm:prSet>
      <dgm:spPr/>
      <dgm:t>
        <a:bodyPr/>
        <a:lstStyle/>
        <a:p>
          <a:endParaRPr lang="fr-FR"/>
        </a:p>
      </dgm:t>
    </dgm:pt>
    <dgm:pt modelId="{2ADC3E68-A655-4906-9802-16813F491098}" type="pres">
      <dgm:prSet presAssocID="{9C1FD7A6-EF25-498F-8E25-347A11F241C9}" presName="spacing" presStyleCnt="0"/>
      <dgm:spPr/>
    </dgm:pt>
    <dgm:pt modelId="{27EDF080-2B14-424A-8652-FF73309AE6FE}" type="pres">
      <dgm:prSet presAssocID="{AB3D2310-3168-4B86-8365-9CD6565DAF6D}" presName="composite" presStyleCnt="0"/>
      <dgm:spPr/>
    </dgm:pt>
    <dgm:pt modelId="{790EF174-3B18-422C-A9A1-103F2B1AEE0E}" type="pres">
      <dgm:prSet presAssocID="{AB3D2310-3168-4B86-8365-9CD6565DAF6D}" presName="imgShp" presStyleLbl="fgImgPlace1" presStyleIdx="2" presStyleCnt="3"/>
      <dgm:spPr>
        <a:solidFill>
          <a:schemeClr val="accent2">
            <a:lumMod val="40000"/>
            <a:lumOff val="60000"/>
          </a:schemeClr>
        </a:solidFill>
      </dgm:spPr>
    </dgm:pt>
    <dgm:pt modelId="{623028F2-349E-40CA-9C8A-F7109145B7E2}" type="pres">
      <dgm:prSet presAssocID="{AB3D2310-3168-4B86-8365-9CD6565DAF6D}" presName="txShp" presStyleLbl="node1" presStyleIdx="2" presStyleCnt="3" custScaleX="99889" custScaleY="143043">
        <dgm:presLayoutVars>
          <dgm:bulletEnabled val="1"/>
        </dgm:presLayoutVars>
      </dgm:prSet>
      <dgm:spPr/>
      <dgm:t>
        <a:bodyPr/>
        <a:lstStyle/>
        <a:p>
          <a:endParaRPr lang="fr-FR"/>
        </a:p>
      </dgm:t>
    </dgm:pt>
  </dgm:ptLst>
  <dgm:cxnLst>
    <dgm:cxn modelId="{AE7029A6-47DB-4738-B52D-48D5386C082C}" type="presOf" srcId="{28705186-5038-4454-8746-5766FEED2925}" destId="{42CB2B9B-D0A1-4207-908A-E3DA5117649F}" srcOrd="0" destOrd="0" presId="urn:microsoft.com/office/officeart/2005/8/layout/vList3"/>
    <dgm:cxn modelId="{864A1363-C30F-4023-907A-1AA2FD2B67F7}" type="presOf" srcId="{C7CFEB71-9245-4A7B-B147-C31190E66585}" destId="{9AD280B9-3F5E-42F7-ACBD-8C0830387DC9}" srcOrd="0" destOrd="0" presId="urn:microsoft.com/office/officeart/2005/8/layout/vList3"/>
    <dgm:cxn modelId="{7001F066-EC5A-404B-9AC6-E61CF8CBE606}" srcId="{28705186-5038-4454-8746-5766FEED2925}" destId="{37754E9F-F4CF-43B7-BF81-4510B16D18DD}" srcOrd="0" destOrd="0" parTransId="{9A1020D2-42BF-4583-8ECE-1955981F5ECD}" sibTransId="{DCEFCFC0-B7EF-4F01-83EC-CBCABF17D3CC}"/>
    <dgm:cxn modelId="{2FD50B57-6835-4221-B1BE-D1E0C5F5D66B}" type="presOf" srcId="{37754E9F-F4CF-43B7-BF81-4510B16D18DD}" destId="{49E1A057-EF8F-4630-B271-A049C7D06D0C}" srcOrd="0" destOrd="0" presId="urn:microsoft.com/office/officeart/2005/8/layout/vList3"/>
    <dgm:cxn modelId="{5B2DEC39-B8B6-4972-8269-D911D8D2DDBD}" srcId="{28705186-5038-4454-8746-5766FEED2925}" destId="{AB3D2310-3168-4B86-8365-9CD6565DAF6D}" srcOrd="2" destOrd="0" parTransId="{43629D7E-0593-48F3-82AE-4E73512F3CAC}" sibTransId="{B2DE24E5-8226-4659-9A10-F073C456C35D}"/>
    <dgm:cxn modelId="{01C80DFD-D088-47D2-B2DA-A4D5746B21A9}" srcId="{28705186-5038-4454-8746-5766FEED2925}" destId="{C7CFEB71-9245-4A7B-B147-C31190E66585}" srcOrd="1" destOrd="0" parTransId="{E59E12B6-9217-4D97-8D9C-595D63876A9F}" sibTransId="{9C1FD7A6-EF25-498F-8E25-347A11F241C9}"/>
    <dgm:cxn modelId="{FAD5B428-6A6B-43DC-A883-7734086B68CD}" type="presOf" srcId="{AB3D2310-3168-4B86-8365-9CD6565DAF6D}" destId="{623028F2-349E-40CA-9C8A-F7109145B7E2}" srcOrd="0" destOrd="0" presId="urn:microsoft.com/office/officeart/2005/8/layout/vList3"/>
    <dgm:cxn modelId="{6B7D47C0-ECA7-42D4-A920-9E514E7CE3C6}" type="presParOf" srcId="{42CB2B9B-D0A1-4207-908A-E3DA5117649F}" destId="{34B1500A-A1D1-424A-B34A-A58A240DDB0C}" srcOrd="0" destOrd="0" presId="urn:microsoft.com/office/officeart/2005/8/layout/vList3"/>
    <dgm:cxn modelId="{978A7128-DAB1-4AF0-A9F8-7476420A1B18}" type="presParOf" srcId="{34B1500A-A1D1-424A-B34A-A58A240DDB0C}" destId="{C2648E56-29BD-4AD9-9AAC-7CBA8ED054D0}" srcOrd="0" destOrd="0" presId="urn:microsoft.com/office/officeart/2005/8/layout/vList3"/>
    <dgm:cxn modelId="{A7A9CD5F-B160-4F84-B485-5A5A80243DF4}" type="presParOf" srcId="{34B1500A-A1D1-424A-B34A-A58A240DDB0C}" destId="{49E1A057-EF8F-4630-B271-A049C7D06D0C}" srcOrd="1" destOrd="0" presId="urn:microsoft.com/office/officeart/2005/8/layout/vList3"/>
    <dgm:cxn modelId="{07B19515-ACBF-44C4-BE6D-034A87E20F85}" type="presParOf" srcId="{42CB2B9B-D0A1-4207-908A-E3DA5117649F}" destId="{2A107536-0EBA-4B66-8762-A00AD9C4126A}" srcOrd="1" destOrd="0" presId="urn:microsoft.com/office/officeart/2005/8/layout/vList3"/>
    <dgm:cxn modelId="{D2910C3B-9E48-4B55-8D1A-38C6F7BADF12}" type="presParOf" srcId="{42CB2B9B-D0A1-4207-908A-E3DA5117649F}" destId="{F9DAE7CE-56C2-43F1-8E7F-EB8F663EDEF6}" srcOrd="2" destOrd="0" presId="urn:microsoft.com/office/officeart/2005/8/layout/vList3"/>
    <dgm:cxn modelId="{8E2B9879-7C73-4C58-8A49-8878EE837B93}" type="presParOf" srcId="{F9DAE7CE-56C2-43F1-8E7F-EB8F663EDEF6}" destId="{67A4AF24-3A7A-4924-9763-9B25E2B09D49}" srcOrd="0" destOrd="0" presId="urn:microsoft.com/office/officeart/2005/8/layout/vList3"/>
    <dgm:cxn modelId="{08A2156A-3D39-420E-AE93-88E5E8106319}" type="presParOf" srcId="{F9DAE7CE-56C2-43F1-8E7F-EB8F663EDEF6}" destId="{9AD280B9-3F5E-42F7-ACBD-8C0830387DC9}" srcOrd="1" destOrd="0" presId="urn:microsoft.com/office/officeart/2005/8/layout/vList3"/>
    <dgm:cxn modelId="{71C9224C-9086-4E67-ABBD-871F7D1A08F7}" type="presParOf" srcId="{42CB2B9B-D0A1-4207-908A-E3DA5117649F}" destId="{2ADC3E68-A655-4906-9802-16813F491098}" srcOrd="3" destOrd="0" presId="urn:microsoft.com/office/officeart/2005/8/layout/vList3"/>
    <dgm:cxn modelId="{00E777FC-79EA-42DE-86D6-D4F805A5F9A5}" type="presParOf" srcId="{42CB2B9B-D0A1-4207-908A-E3DA5117649F}" destId="{27EDF080-2B14-424A-8652-FF73309AE6FE}" srcOrd="4" destOrd="0" presId="urn:microsoft.com/office/officeart/2005/8/layout/vList3"/>
    <dgm:cxn modelId="{B3577E9F-4973-4FC8-9900-B849AA38AFE0}" type="presParOf" srcId="{27EDF080-2B14-424A-8652-FF73309AE6FE}" destId="{790EF174-3B18-422C-A9A1-103F2B1AEE0E}" srcOrd="0" destOrd="0" presId="urn:microsoft.com/office/officeart/2005/8/layout/vList3"/>
    <dgm:cxn modelId="{78E47796-2280-4BCD-A6FA-AA9041BE1A31}" type="presParOf" srcId="{27EDF080-2B14-424A-8652-FF73309AE6FE}" destId="{623028F2-349E-40CA-9C8A-F7109145B7E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ED0396-48AB-443F-9AF8-169DDCBC4067}" type="doc">
      <dgm:prSet loTypeId="urn:microsoft.com/office/officeart/2005/8/layout/funnel1" loCatId="process" qsTypeId="urn:microsoft.com/office/officeart/2005/8/quickstyle/simple1" qsCatId="simple" csTypeId="urn:microsoft.com/office/officeart/2005/8/colors/accent2_2" csCatId="accent2" phldr="1"/>
      <dgm:spPr/>
      <dgm:t>
        <a:bodyPr/>
        <a:lstStyle/>
        <a:p>
          <a:endParaRPr lang="fr-FR"/>
        </a:p>
      </dgm:t>
    </dgm:pt>
    <dgm:pt modelId="{C503033E-8BF1-4534-8144-42CBCFB2018E}">
      <dgm:prSet phldrT="[Texte]"/>
      <dgm:spPr/>
      <dgm:t>
        <a:bodyPr/>
        <a:lstStyle/>
        <a:p>
          <a:r>
            <a:rPr lang="fr-FR" dirty="0"/>
            <a:t>Identité</a:t>
          </a:r>
        </a:p>
      </dgm:t>
    </dgm:pt>
    <dgm:pt modelId="{F374EF2B-ADBA-4F21-BD20-53FC7E153AA4}" type="parTrans" cxnId="{5BB015D5-5781-494B-9BF2-5CF5DDB1F5D3}">
      <dgm:prSet/>
      <dgm:spPr/>
      <dgm:t>
        <a:bodyPr/>
        <a:lstStyle/>
        <a:p>
          <a:endParaRPr lang="fr-FR"/>
        </a:p>
      </dgm:t>
    </dgm:pt>
    <dgm:pt modelId="{7658AE33-16FA-46CB-A2FA-D5454B98F036}" type="sibTrans" cxnId="{5BB015D5-5781-494B-9BF2-5CF5DDB1F5D3}">
      <dgm:prSet/>
      <dgm:spPr/>
      <dgm:t>
        <a:bodyPr/>
        <a:lstStyle/>
        <a:p>
          <a:endParaRPr lang="fr-FR"/>
        </a:p>
      </dgm:t>
    </dgm:pt>
    <dgm:pt modelId="{4D68B215-6DB8-43C0-B863-683D8001F4B0}">
      <dgm:prSet phldrT="[Texte]" custT="1"/>
      <dgm:spPr/>
      <dgm:t>
        <a:bodyPr/>
        <a:lstStyle/>
        <a:p>
          <a:r>
            <a:rPr lang="fr-FR" sz="1200" dirty="0" err="1" smtClean="0"/>
            <a:t>Engage-ments</a:t>
          </a:r>
          <a:endParaRPr lang="fr-FR" sz="1200" dirty="0"/>
        </a:p>
      </dgm:t>
    </dgm:pt>
    <dgm:pt modelId="{CD7D7149-43A4-4329-995D-ED282F3DB45D}" type="parTrans" cxnId="{2F7B8E00-3E53-477C-BB6D-B941D150EEE0}">
      <dgm:prSet/>
      <dgm:spPr/>
      <dgm:t>
        <a:bodyPr/>
        <a:lstStyle/>
        <a:p>
          <a:endParaRPr lang="fr-FR"/>
        </a:p>
      </dgm:t>
    </dgm:pt>
    <dgm:pt modelId="{25DCA475-7653-457F-98E0-8593075C11F2}" type="sibTrans" cxnId="{2F7B8E00-3E53-477C-BB6D-B941D150EEE0}">
      <dgm:prSet/>
      <dgm:spPr/>
      <dgm:t>
        <a:bodyPr/>
        <a:lstStyle/>
        <a:p>
          <a:endParaRPr lang="fr-FR"/>
        </a:p>
      </dgm:t>
    </dgm:pt>
    <dgm:pt modelId="{76A0AFB0-CD6A-4346-B102-49307AA9FDFD}">
      <dgm:prSet phldrT="[Texte]"/>
      <dgm:spPr/>
      <dgm:t>
        <a:bodyPr/>
        <a:lstStyle/>
        <a:p>
          <a:r>
            <a:rPr lang="fr-FR" dirty="0" smtClean="0"/>
            <a:t>Droit fiscal, social</a:t>
          </a:r>
          <a:endParaRPr lang="fr-FR" dirty="0"/>
        </a:p>
      </dgm:t>
    </dgm:pt>
    <dgm:pt modelId="{022E83E0-4575-41E6-A306-0D92E99F84DF}" type="parTrans" cxnId="{BA2F927B-ED8A-4462-8EB9-F96DD46F8D83}">
      <dgm:prSet/>
      <dgm:spPr/>
      <dgm:t>
        <a:bodyPr/>
        <a:lstStyle/>
        <a:p>
          <a:endParaRPr lang="fr-FR"/>
        </a:p>
      </dgm:t>
    </dgm:pt>
    <dgm:pt modelId="{48D004D8-8061-4EE2-9266-82F102EE4794}" type="sibTrans" cxnId="{BA2F927B-ED8A-4462-8EB9-F96DD46F8D83}">
      <dgm:prSet/>
      <dgm:spPr/>
      <dgm:t>
        <a:bodyPr/>
        <a:lstStyle/>
        <a:p>
          <a:endParaRPr lang="fr-FR"/>
        </a:p>
      </dgm:t>
    </dgm:pt>
    <dgm:pt modelId="{AAD026B8-04CE-47AB-9504-5EE4A9F9CC75}">
      <dgm:prSet phldrT="[Texte]"/>
      <dgm:spPr/>
      <dgm:t>
        <a:bodyPr/>
        <a:lstStyle/>
        <a:p>
          <a:r>
            <a:rPr lang="fr-FR" dirty="0"/>
            <a:t>Passage obligatoire</a:t>
          </a:r>
        </a:p>
      </dgm:t>
    </dgm:pt>
    <dgm:pt modelId="{26BF14C9-6C37-4426-B018-5F62A639CB90}" type="parTrans" cxnId="{0D7A1469-86E3-4B8B-BBE2-78CDA6C05A69}">
      <dgm:prSet/>
      <dgm:spPr/>
      <dgm:t>
        <a:bodyPr/>
        <a:lstStyle/>
        <a:p>
          <a:endParaRPr lang="fr-FR"/>
        </a:p>
      </dgm:t>
    </dgm:pt>
    <dgm:pt modelId="{0C8E6767-DA62-4C1E-8046-14741FE0C643}" type="sibTrans" cxnId="{0D7A1469-86E3-4B8B-BBE2-78CDA6C05A69}">
      <dgm:prSet/>
      <dgm:spPr/>
      <dgm:t>
        <a:bodyPr/>
        <a:lstStyle/>
        <a:p>
          <a:endParaRPr lang="fr-FR"/>
        </a:p>
      </dgm:t>
    </dgm:pt>
    <dgm:pt modelId="{6EF596F7-64D0-49BB-B7FD-48EE12E23583}" type="pres">
      <dgm:prSet presAssocID="{5FED0396-48AB-443F-9AF8-169DDCBC4067}" presName="Name0" presStyleCnt="0">
        <dgm:presLayoutVars>
          <dgm:chMax val="4"/>
          <dgm:resizeHandles val="exact"/>
        </dgm:presLayoutVars>
      </dgm:prSet>
      <dgm:spPr/>
      <dgm:t>
        <a:bodyPr/>
        <a:lstStyle/>
        <a:p>
          <a:endParaRPr lang="fr-FR"/>
        </a:p>
      </dgm:t>
    </dgm:pt>
    <dgm:pt modelId="{B78529D8-AADD-48A7-8D58-7457A5FF9AFB}" type="pres">
      <dgm:prSet presAssocID="{5FED0396-48AB-443F-9AF8-169DDCBC4067}" presName="ellipse" presStyleLbl="trBgShp" presStyleIdx="0" presStyleCnt="1"/>
      <dgm:spPr/>
    </dgm:pt>
    <dgm:pt modelId="{926B97DD-7271-4880-AA3F-B8705551EDB1}" type="pres">
      <dgm:prSet presAssocID="{5FED0396-48AB-443F-9AF8-169DDCBC4067}" presName="arrow1" presStyleLbl="fgShp" presStyleIdx="0" presStyleCnt="1"/>
      <dgm:spPr/>
    </dgm:pt>
    <dgm:pt modelId="{20537348-D1E7-46B1-AFE9-EFC622A93506}" type="pres">
      <dgm:prSet presAssocID="{5FED0396-48AB-443F-9AF8-169DDCBC4067}" presName="rectangle" presStyleLbl="revTx" presStyleIdx="0" presStyleCnt="1">
        <dgm:presLayoutVars>
          <dgm:bulletEnabled val="1"/>
        </dgm:presLayoutVars>
      </dgm:prSet>
      <dgm:spPr/>
      <dgm:t>
        <a:bodyPr/>
        <a:lstStyle/>
        <a:p>
          <a:endParaRPr lang="fr-FR"/>
        </a:p>
      </dgm:t>
    </dgm:pt>
    <dgm:pt modelId="{B5E874F1-E647-49BB-8343-6766C8415A04}" type="pres">
      <dgm:prSet presAssocID="{4D68B215-6DB8-43C0-B863-683D8001F4B0}" presName="item1" presStyleLbl="node1" presStyleIdx="0" presStyleCnt="3">
        <dgm:presLayoutVars>
          <dgm:bulletEnabled val="1"/>
        </dgm:presLayoutVars>
      </dgm:prSet>
      <dgm:spPr/>
      <dgm:t>
        <a:bodyPr/>
        <a:lstStyle/>
        <a:p>
          <a:endParaRPr lang="fr-FR"/>
        </a:p>
      </dgm:t>
    </dgm:pt>
    <dgm:pt modelId="{1D339E21-A3D0-498D-A2F7-A3CBFE6206E9}" type="pres">
      <dgm:prSet presAssocID="{76A0AFB0-CD6A-4346-B102-49307AA9FDFD}" presName="item2" presStyleLbl="node1" presStyleIdx="1" presStyleCnt="3" custScaleX="111632" custScaleY="106982" custLinFactNeighborX="988" custLinFactNeighborY="-17784">
        <dgm:presLayoutVars>
          <dgm:bulletEnabled val="1"/>
        </dgm:presLayoutVars>
      </dgm:prSet>
      <dgm:spPr/>
      <dgm:t>
        <a:bodyPr/>
        <a:lstStyle/>
        <a:p>
          <a:endParaRPr lang="fr-FR"/>
        </a:p>
      </dgm:t>
    </dgm:pt>
    <dgm:pt modelId="{2A00CF3D-0EBF-40E2-BE41-2CFC9728A384}" type="pres">
      <dgm:prSet presAssocID="{AAD026B8-04CE-47AB-9504-5EE4A9F9CC75}" presName="item3" presStyleLbl="node1" presStyleIdx="2" presStyleCnt="3" custLinFactNeighborX="23729" custLinFactNeighborY="-3879">
        <dgm:presLayoutVars>
          <dgm:bulletEnabled val="1"/>
        </dgm:presLayoutVars>
      </dgm:prSet>
      <dgm:spPr/>
      <dgm:t>
        <a:bodyPr/>
        <a:lstStyle/>
        <a:p>
          <a:endParaRPr lang="fr-FR"/>
        </a:p>
      </dgm:t>
    </dgm:pt>
    <dgm:pt modelId="{219DCE4C-3D53-4EB9-9DC4-D5589C84A429}" type="pres">
      <dgm:prSet presAssocID="{5FED0396-48AB-443F-9AF8-169DDCBC4067}" presName="funnel" presStyleLbl="trAlignAcc1" presStyleIdx="0" presStyleCnt="1" custLinFactNeighborX="0" custLinFactNeighborY="237"/>
      <dgm:spPr/>
    </dgm:pt>
  </dgm:ptLst>
  <dgm:cxnLst>
    <dgm:cxn modelId="{A1BB6423-9F44-4E34-A76A-835F5E0DD95F}" type="presOf" srcId="{AAD026B8-04CE-47AB-9504-5EE4A9F9CC75}" destId="{20537348-D1E7-46B1-AFE9-EFC622A93506}" srcOrd="0" destOrd="0" presId="urn:microsoft.com/office/officeart/2005/8/layout/funnel1"/>
    <dgm:cxn modelId="{5BB015D5-5781-494B-9BF2-5CF5DDB1F5D3}" srcId="{5FED0396-48AB-443F-9AF8-169DDCBC4067}" destId="{C503033E-8BF1-4534-8144-42CBCFB2018E}" srcOrd="0" destOrd="0" parTransId="{F374EF2B-ADBA-4F21-BD20-53FC7E153AA4}" sibTransId="{7658AE33-16FA-46CB-A2FA-D5454B98F036}"/>
    <dgm:cxn modelId="{C02C2080-63E6-4015-9B38-49BCBDEB5551}" type="presOf" srcId="{4D68B215-6DB8-43C0-B863-683D8001F4B0}" destId="{1D339E21-A3D0-498D-A2F7-A3CBFE6206E9}" srcOrd="0" destOrd="0" presId="urn:microsoft.com/office/officeart/2005/8/layout/funnel1"/>
    <dgm:cxn modelId="{0D7A1469-86E3-4B8B-BBE2-78CDA6C05A69}" srcId="{5FED0396-48AB-443F-9AF8-169DDCBC4067}" destId="{AAD026B8-04CE-47AB-9504-5EE4A9F9CC75}" srcOrd="3" destOrd="0" parTransId="{26BF14C9-6C37-4426-B018-5F62A639CB90}" sibTransId="{0C8E6767-DA62-4C1E-8046-14741FE0C643}"/>
    <dgm:cxn modelId="{9A06370D-681C-4F9E-9EEB-A0C3DFAF7CB6}" type="presOf" srcId="{5FED0396-48AB-443F-9AF8-169DDCBC4067}" destId="{6EF596F7-64D0-49BB-B7FD-48EE12E23583}" srcOrd="0" destOrd="0" presId="urn:microsoft.com/office/officeart/2005/8/layout/funnel1"/>
    <dgm:cxn modelId="{8CE7E4D2-1605-4863-B04E-F983C1075B74}" type="presOf" srcId="{C503033E-8BF1-4534-8144-42CBCFB2018E}" destId="{2A00CF3D-0EBF-40E2-BE41-2CFC9728A384}" srcOrd="0" destOrd="0" presId="urn:microsoft.com/office/officeart/2005/8/layout/funnel1"/>
    <dgm:cxn modelId="{FD8C7AA1-6D78-4FF6-BDCF-2F2F96C64AB1}" type="presOf" srcId="{76A0AFB0-CD6A-4346-B102-49307AA9FDFD}" destId="{B5E874F1-E647-49BB-8343-6766C8415A04}" srcOrd="0" destOrd="0" presId="urn:microsoft.com/office/officeart/2005/8/layout/funnel1"/>
    <dgm:cxn modelId="{BA2F927B-ED8A-4462-8EB9-F96DD46F8D83}" srcId="{5FED0396-48AB-443F-9AF8-169DDCBC4067}" destId="{76A0AFB0-CD6A-4346-B102-49307AA9FDFD}" srcOrd="2" destOrd="0" parTransId="{022E83E0-4575-41E6-A306-0D92E99F84DF}" sibTransId="{48D004D8-8061-4EE2-9266-82F102EE4794}"/>
    <dgm:cxn modelId="{2F7B8E00-3E53-477C-BB6D-B941D150EEE0}" srcId="{5FED0396-48AB-443F-9AF8-169DDCBC4067}" destId="{4D68B215-6DB8-43C0-B863-683D8001F4B0}" srcOrd="1" destOrd="0" parTransId="{CD7D7149-43A4-4329-995D-ED282F3DB45D}" sibTransId="{25DCA475-7653-457F-98E0-8593075C11F2}"/>
    <dgm:cxn modelId="{D2C0E9F7-FC77-4C29-B5EF-619737C53932}" type="presParOf" srcId="{6EF596F7-64D0-49BB-B7FD-48EE12E23583}" destId="{B78529D8-AADD-48A7-8D58-7457A5FF9AFB}" srcOrd="0" destOrd="0" presId="urn:microsoft.com/office/officeart/2005/8/layout/funnel1"/>
    <dgm:cxn modelId="{54046B1F-FECD-488C-B257-0A9348A0E313}" type="presParOf" srcId="{6EF596F7-64D0-49BB-B7FD-48EE12E23583}" destId="{926B97DD-7271-4880-AA3F-B8705551EDB1}" srcOrd="1" destOrd="0" presId="urn:microsoft.com/office/officeart/2005/8/layout/funnel1"/>
    <dgm:cxn modelId="{84B0EDD3-FBB9-4C82-9047-E02B54047D87}" type="presParOf" srcId="{6EF596F7-64D0-49BB-B7FD-48EE12E23583}" destId="{20537348-D1E7-46B1-AFE9-EFC622A93506}" srcOrd="2" destOrd="0" presId="urn:microsoft.com/office/officeart/2005/8/layout/funnel1"/>
    <dgm:cxn modelId="{8197B8A3-25E3-405E-A9A6-8E25EA90D77C}" type="presParOf" srcId="{6EF596F7-64D0-49BB-B7FD-48EE12E23583}" destId="{B5E874F1-E647-49BB-8343-6766C8415A04}" srcOrd="3" destOrd="0" presId="urn:microsoft.com/office/officeart/2005/8/layout/funnel1"/>
    <dgm:cxn modelId="{56FE40DE-AF05-4B92-B737-957DB816A430}" type="presParOf" srcId="{6EF596F7-64D0-49BB-B7FD-48EE12E23583}" destId="{1D339E21-A3D0-498D-A2F7-A3CBFE6206E9}" srcOrd="4" destOrd="0" presId="urn:microsoft.com/office/officeart/2005/8/layout/funnel1"/>
    <dgm:cxn modelId="{61809492-22BC-4276-B6BB-2250387D3516}" type="presParOf" srcId="{6EF596F7-64D0-49BB-B7FD-48EE12E23583}" destId="{2A00CF3D-0EBF-40E2-BE41-2CFC9728A384}" srcOrd="5" destOrd="0" presId="urn:microsoft.com/office/officeart/2005/8/layout/funnel1"/>
    <dgm:cxn modelId="{D59181FC-A083-496D-8773-7BD717A078B6}" type="presParOf" srcId="{6EF596F7-64D0-49BB-B7FD-48EE12E23583}" destId="{219DCE4C-3D53-4EB9-9DC4-D5589C84A42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DE308D5-5F68-47AB-A730-999213B9D3B9}"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fr-FR"/>
        </a:p>
      </dgm:t>
    </dgm:pt>
    <dgm:pt modelId="{A5FBB9F7-7E04-4D38-96D5-E46AA8150760}">
      <dgm:prSet phldrT="[Texte]"/>
      <dgm:spPr/>
      <dgm:t>
        <a:bodyPr/>
        <a:lstStyle/>
        <a:p>
          <a:r>
            <a:rPr lang="fr-FR" dirty="0"/>
            <a:t>Introduction</a:t>
          </a:r>
        </a:p>
      </dgm:t>
    </dgm:pt>
    <dgm:pt modelId="{2C90ABE5-8A1A-407A-B81E-920F991CF2FA}" type="parTrans" cxnId="{4AFC0446-0328-4BED-A211-DCE9FA14F216}">
      <dgm:prSet/>
      <dgm:spPr/>
      <dgm:t>
        <a:bodyPr/>
        <a:lstStyle/>
        <a:p>
          <a:endParaRPr lang="fr-FR"/>
        </a:p>
      </dgm:t>
    </dgm:pt>
    <dgm:pt modelId="{6C76F2FC-6BE3-446A-A9E2-C2179A615D57}" type="sibTrans" cxnId="{4AFC0446-0328-4BED-A211-DCE9FA14F216}">
      <dgm:prSet/>
      <dgm:spPr/>
      <dgm:t>
        <a:bodyPr/>
        <a:lstStyle/>
        <a:p>
          <a:endParaRPr lang="fr-FR"/>
        </a:p>
      </dgm:t>
    </dgm:pt>
    <dgm:pt modelId="{24F73203-F2EF-4709-AAA6-052241A94635}">
      <dgm:prSet phldrT="[Texte]"/>
      <dgm:spPr/>
      <dgm:t>
        <a:bodyPr/>
        <a:lstStyle/>
        <a:p>
          <a:r>
            <a:rPr lang="fr-FR" dirty="0"/>
            <a:t>Notion d’ESS et formes juridiques</a:t>
          </a:r>
        </a:p>
      </dgm:t>
    </dgm:pt>
    <dgm:pt modelId="{70CB9F6E-1789-4A5D-8466-4661E82F1C31}" type="parTrans" cxnId="{9BD429C1-A4D2-4C04-8022-276B77C2FD78}">
      <dgm:prSet/>
      <dgm:spPr/>
      <dgm:t>
        <a:bodyPr/>
        <a:lstStyle/>
        <a:p>
          <a:endParaRPr lang="fr-FR"/>
        </a:p>
      </dgm:t>
    </dgm:pt>
    <dgm:pt modelId="{8FB3C3C8-A4C4-4B94-918D-72BC7B27869D}" type="sibTrans" cxnId="{9BD429C1-A4D2-4C04-8022-276B77C2FD78}">
      <dgm:prSet/>
      <dgm:spPr/>
      <dgm:t>
        <a:bodyPr/>
        <a:lstStyle/>
        <a:p>
          <a:endParaRPr lang="fr-FR"/>
        </a:p>
      </dgm:t>
    </dgm:pt>
    <dgm:pt modelId="{F8929EAA-6D01-496B-9F0C-A2ED5AF14140}">
      <dgm:prSet phldrT="[Texte]"/>
      <dgm:spPr/>
      <dgm:t>
        <a:bodyPr/>
        <a:lstStyle/>
        <a:p>
          <a:r>
            <a:rPr lang="fr-FR" dirty="0"/>
            <a:t>Questions à se poser</a:t>
          </a:r>
        </a:p>
      </dgm:t>
    </dgm:pt>
    <dgm:pt modelId="{FF55BA17-0936-4C35-A5BD-D8DDCACA60BC}" type="parTrans" cxnId="{B94EDA5E-D9A9-4D39-B699-1BF9A1E82C59}">
      <dgm:prSet/>
      <dgm:spPr/>
      <dgm:t>
        <a:bodyPr/>
        <a:lstStyle/>
        <a:p>
          <a:endParaRPr lang="fr-FR"/>
        </a:p>
      </dgm:t>
    </dgm:pt>
    <dgm:pt modelId="{36B664C0-1034-4D4A-9260-A707EB27840A}" type="sibTrans" cxnId="{B94EDA5E-D9A9-4D39-B699-1BF9A1E82C59}">
      <dgm:prSet/>
      <dgm:spPr/>
      <dgm:t>
        <a:bodyPr/>
        <a:lstStyle/>
        <a:p>
          <a:endParaRPr lang="fr-FR"/>
        </a:p>
      </dgm:t>
    </dgm:pt>
    <dgm:pt modelId="{CC3413B3-49B3-49DE-8D16-417940DA4935}">
      <dgm:prSet phldrT="[Texte]"/>
      <dgm:spPr/>
      <dgm:t>
        <a:bodyPr/>
        <a:lstStyle/>
        <a:p>
          <a:r>
            <a:rPr lang="fr-FR" dirty="0"/>
            <a:t>A vous de jouer!</a:t>
          </a:r>
        </a:p>
      </dgm:t>
    </dgm:pt>
    <dgm:pt modelId="{112F5F88-A6BF-494C-A77C-D2D0AEC37A6E}" type="parTrans" cxnId="{F74273E7-A872-4B03-9868-B9219B17504B}">
      <dgm:prSet/>
      <dgm:spPr/>
      <dgm:t>
        <a:bodyPr/>
        <a:lstStyle/>
        <a:p>
          <a:endParaRPr lang="fr-FR"/>
        </a:p>
      </dgm:t>
    </dgm:pt>
    <dgm:pt modelId="{DF97C10E-9FA4-406D-A5AE-1A333958038A}" type="sibTrans" cxnId="{F74273E7-A872-4B03-9868-B9219B17504B}">
      <dgm:prSet/>
      <dgm:spPr/>
      <dgm:t>
        <a:bodyPr/>
        <a:lstStyle/>
        <a:p>
          <a:endParaRPr lang="fr-FR"/>
        </a:p>
      </dgm:t>
    </dgm:pt>
    <dgm:pt modelId="{74A7A7E3-029A-49DE-8445-84DC171C0282}">
      <dgm:prSet phldrT="[Texte]"/>
      <dgm:spPr/>
      <dgm:t>
        <a:bodyPr/>
        <a:lstStyle/>
        <a:p>
          <a:r>
            <a:rPr lang="fr-FR" dirty="0"/>
            <a:t>Conclusion</a:t>
          </a:r>
        </a:p>
      </dgm:t>
    </dgm:pt>
    <dgm:pt modelId="{66E12E29-D390-4CD6-BC09-17C7F499804F}" type="parTrans" cxnId="{E40DB28D-45E6-485C-9621-3E0E02D45414}">
      <dgm:prSet/>
      <dgm:spPr/>
      <dgm:t>
        <a:bodyPr/>
        <a:lstStyle/>
        <a:p>
          <a:endParaRPr lang="fr-FR"/>
        </a:p>
      </dgm:t>
    </dgm:pt>
    <dgm:pt modelId="{58E3C495-E174-4FAA-B185-8574BA43A90A}" type="sibTrans" cxnId="{E40DB28D-45E6-485C-9621-3E0E02D45414}">
      <dgm:prSet/>
      <dgm:spPr/>
      <dgm:t>
        <a:bodyPr/>
        <a:lstStyle/>
        <a:p>
          <a:endParaRPr lang="fr-FR"/>
        </a:p>
      </dgm:t>
    </dgm:pt>
    <dgm:pt modelId="{43C83DAF-41D9-47B4-A38B-489281C905F8}">
      <dgm:prSet phldrT="[Texte]"/>
      <dgm:spPr/>
      <dgm:t>
        <a:bodyPr/>
        <a:lstStyle/>
        <a:p>
          <a:r>
            <a:rPr lang="fr-FR" dirty="0" smtClean="0"/>
            <a:t>Construire son offre</a:t>
          </a:r>
          <a:endParaRPr lang="fr-FR" dirty="0"/>
        </a:p>
      </dgm:t>
    </dgm:pt>
    <dgm:pt modelId="{09AAAD93-4FA6-4D11-B30C-036A6E52034E}" type="parTrans" cxnId="{FD69B43A-33CA-40DF-AB55-B951FAB57EEA}">
      <dgm:prSet/>
      <dgm:spPr/>
    </dgm:pt>
    <dgm:pt modelId="{719E6B6F-1281-45AC-8576-DB4CA89464E2}" type="sibTrans" cxnId="{FD69B43A-33CA-40DF-AB55-B951FAB57EEA}">
      <dgm:prSet/>
      <dgm:spPr/>
    </dgm:pt>
    <dgm:pt modelId="{43C62915-5DE5-4845-8BEA-770899765B12}" type="pres">
      <dgm:prSet presAssocID="{4DE308D5-5F68-47AB-A730-999213B9D3B9}" presName="Name0" presStyleCnt="0">
        <dgm:presLayoutVars>
          <dgm:chMax val="7"/>
          <dgm:chPref val="7"/>
          <dgm:dir/>
        </dgm:presLayoutVars>
      </dgm:prSet>
      <dgm:spPr/>
      <dgm:t>
        <a:bodyPr/>
        <a:lstStyle/>
        <a:p>
          <a:endParaRPr lang="fr-FR"/>
        </a:p>
      </dgm:t>
    </dgm:pt>
    <dgm:pt modelId="{0C3942F2-0B7C-4712-9B7E-C14621A563AB}" type="pres">
      <dgm:prSet presAssocID="{4DE308D5-5F68-47AB-A730-999213B9D3B9}" presName="Name1" presStyleCnt="0"/>
      <dgm:spPr/>
    </dgm:pt>
    <dgm:pt modelId="{71F460EB-90B6-41AE-B666-2B91D7497F5F}" type="pres">
      <dgm:prSet presAssocID="{4DE308D5-5F68-47AB-A730-999213B9D3B9}" presName="cycle" presStyleCnt="0"/>
      <dgm:spPr/>
    </dgm:pt>
    <dgm:pt modelId="{E5C38DCB-1E6E-48CE-92E4-EA35372B978F}" type="pres">
      <dgm:prSet presAssocID="{4DE308D5-5F68-47AB-A730-999213B9D3B9}" presName="srcNode" presStyleLbl="node1" presStyleIdx="0" presStyleCnt="6"/>
      <dgm:spPr/>
    </dgm:pt>
    <dgm:pt modelId="{EAF5E6DC-88BA-4D99-A343-D9C15120C70D}" type="pres">
      <dgm:prSet presAssocID="{4DE308D5-5F68-47AB-A730-999213B9D3B9}" presName="conn" presStyleLbl="parChTrans1D2" presStyleIdx="0" presStyleCnt="1"/>
      <dgm:spPr/>
      <dgm:t>
        <a:bodyPr/>
        <a:lstStyle/>
        <a:p>
          <a:endParaRPr lang="fr-FR"/>
        </a:p>
      </dgm:t>
    </dgm:pt>
    <dgm:pt modelId="{6B8E2E5B-D93B-431F-A8A6-F2D658DD4823}" type="pres">
      <dgm:prSet presAssocID="{4DE308D5-5F68-47AB-A730-999213B9D3B9}" presName="extraNode" presStyleLbl="node1" presStyleIdx="0" presStyleCnt="6"/>
      <dgm:spPr/>
    </dgm:pt>
    <dgm:pt modelId="{122979E2-140D-4C14-8DD4-E3AF5CA7C7BB}" type="pres">
      <dgm:prSet presAssocID="{4DE308D5-5F68-47AB-A730-999213B9D3B9}" presName="dstNode" presStyleLbl="node1" presStyleIdx="0" presStyleCnt="6"/>
      <dgm:spPr/>
    </dgm:pt>
    <dgm:pt modelId="{D6160988-2FC5-4CD9-90D5-54A2CDEFC1A6}" type="pres">
      <dgm:prSet presAssocID="{A5FBB9F7-7E04-4D38-96D5-E46AA8150760}" presName="text_1" presStyleLbl="node1" presStyleIdx="0" presStyleCnt="6">
        <dgm:presLayoutVars>
          <dgm:bulletEnabled val="1"/>
        </dgm:presLayoutVars>
      </dgm:prSet>
      <dgm:spPr/>
      <dgm:t>
        <a:bodyPr/>
        <a:lstStyle/>
        <a:p>
          <a:endParaRPr lang="fr-FR"/>
        </a:p>
      </dgm:t>
    </dgm:pt>
    <dgm:pt modelId="{A6CA4BD1-E4CB-4DA0-9496-4AF2D98339E6}" type="pres">
      <dgm:prSet presAssocID="{A5FBB9F7-7E04-4D38-96D5-E46AA8150760}" presName="accent_1" presStyleCnt="0"/>
      <dgm:spPr/>
    </dgm:pt>
    <dgm:pt modelId="{1C8BF6BE-7E9A-4990-BA01-2B94E849830B}" type="pres">
      <dgm:prSet presAssocID="{A5FBB9F7-7E04-4D38-96D5-E46AA8150760}" presName="accentRepeatNode" presStyleLbl="solidFgAcc1" presStyleIdx="0" presStyleCnt="6"/>
      <dgm:spPr/>
    </dgm:pt>
    <dgm:pt modelId="{FEA57BE5-AE41-4A15-AACF-D8C9751D6162}" type="pres">
      <dgm:prSet presAssocID="{24F73203-F2EF-4709-AAA6-052241A94635}" presName="text_2" presStyleLbl="node1" presStyleIdx="1" presStyleCnt="6">
        <dgm:presLayoutVars>
          <dgm:bulletEnabled val="1"/>
        </dgm:presLayoutVars>
      </dgm:prSet>
      <dgm:spPr/>
      <dgm:t>
        <a:bodyPr/>
        <a:lstStyle/>
        <a:p>
          <a:endParaRPr lang="fr-FR"/>
        </a:p>
      </dgm:t>
    </dgm:pt>
    <dgm:pt modelId="{208EB7F8-0D38-4F73-A033-7B7EE01A7EDD}" type="pres">
      <dgm:prSet presAssocID="{24F73203-F2EF-4709-AAA6-052241A94635}" presName="accent_2" presStyleCnt="0"/>
      <dgm:spPr/>
    </dgm:pt>
    <dgm:pt modelId="{6CA9D060-B89B-4097-808E-24325578C6D0}" type="pres">
      <dgm:prSet presAssocID="{24F73203-F2EF-4709-AAA6-052241A94635}" presName="accentRepeatNode" presStyleLbl="solidFgAcc1" presStyleIdx="1" presStyleCnt="6"/>
      <dgm:spPr>
        <a:solidFill>
          <a:schemeClr val="bg1"/>
        </a:solidFill>
      </dgm:spPr>
    </dgm:pt>
    <dgm:pt modelId="{B933CE01-319B-4FA8-9192-48CD42FC5B78}" type="pres">
      <dgm:prSet presAssocID="{F8929EAA-6D01-496B-9F0C-A2ED5AF14140}" presName="text_3" presStyleLbl="node1" presStyleIdx="2" presStyleCnt="6">
        <dgm:presLayoutVars>
          <dgm:bulletEnabled val="1"/>
        </dgm:presLayoutVars>
      </dgm:prSet>
      <dgm:spPr/>
      <dgm:t>
        <a:bodyPr/>
        <a:lstStyle/>
        <a:p>
          <a:endParaRPr lang="fr-FR"/>
        </a:p>
      </dgm:t>
    </dgm:pt>
    <dgm:pt modelId="{DACA7116-A6CE-4E95-AAA8-12C96A288DF8}" type="pres">
      <dgm:prSet presAssocID="{F8929EAA-6D01-496B-9F0C-A2ED5AF14140}" presName="accent_3" presStyleCnt="0"/>
      <dgm:spPr/>
    </dgm:pt>
    <dgm:pt modelId="{3A0FA3B8-2CE2-47A8-B4D9-2BF1AF375C31}" type="pres">
      <dgm:prSet presAssocID="{F8929EAA-6D01-496B-9F0C-A2ED5AF14140}" presName="accentRepeatNode" presStyleLbl="solidFgAcc1" presStyleIdx="2" presStyleCnt="6"/>
      <dgm:spPr/>
    </dgm:pt>
    <dgm:pt modelId="{F4F2AC7B-3DDB-4A70-9585-BE97BB29542A}" type="pres">
      <dgm:prSet presAssocID="{43C83DAF-41D9-47B4-A38B-489281C905F8}" presName="text_4" presStyleLbl="node1" presStyleIdx="3" presStyleCnt="6">
        <dgm:presLayoutVars>
          <dgm:bulletEnabled val="1"/>
        </dgm:presLayoutVars>
      </dgm:prSet>
      <dgm:spPr/>
      <dgm:t>
        <a:bodyPr/>
        <a:lstStyle/>
        <a:p>
          <a:endParaRPr lang="fr-FR"/>
        </a:p>
      </dgm:t>
    </dgm:pt>
    <dgm:pt modelId="{44BF2349-5743-4EEA-A9D9-3FD22DBB10E1}" type="pres">
      <dgm:prSet presAssocID="{43C83DAF-41D9-47B4-A38B-489281C905F8}" presName="accent_4" presStyleCnt="0"/>
      <dgm:spPr/>
    </dgm:pt>
    <dgm:pt modelId="{9C46C17B-66EB-4BCF-854B-406E482458E0}" type="pres">
      <dgm:prSet presAssocID="{43C83DAF-41D9-47B4-A38B-489281C905F8}" presName="accentRepeatNode" presStyleLbl="solidFgAcc1" presStyleIdx="3" presStyleCnt="6"/>
      <dgm:spPr/>
    </dgm:pt>
    <dgm:pt modelId="{1F0C12B8-BE95-480B-8689-F95D3CE391AC}" type="pres">
      <dgm:prSet presAssocID="{CC3413B3-49B3-49DE-8D16-417940DA4935}" presName="text_5" presStyleLbl="node1" presStyleIdx="4" presStyleCnt="6">
        <dgm:presLayoutVars>
          <dgm:bulletEnabled val="1"/>
        </dgm:presLayoutVars>
      </dgm:prSet>
      <dgm:spPr/>
      <dgm:t>
        <a:bodyPr/>
        <a:lstStyle/>
        <a:p>
          <a:endParaRPr lang="fr-FR"/>
        </a:p>
      </dgm:t>
    </dgm:pt>
    <dgm:pt modelId="{C27FDBAB-3CE4-41AF-BDB2-C290AE85F36B}" type="pres">
      <dgm:prSet presAssocID="{CC3413B3-49B3-49DE-8D16-417940DA4935}" presName="accent_5" presStyleCnt="0"/>
      <dgm:spPr/>
    </dgm:pt>
    <dgm:pt modelId="{8D6BC57F-1BCA-426A-B6F3-C33BC973D29A}" type="pres">
      <dgm:prSet presAssocID="{CC3413B3-49B3-49DE-8D16-417940DA4935}" presName="accentRepeatNode" presStyleLbl="solidFgAcc1" presStyleIdx="4" presStyleCnt="6"/>
      <dgm:spPr>
        <a:solidFill>
          <a:schemeClr val="bg1"/>
        </a:solidFill>
      </dgm:spPr>
    </dgm:pt>
    <dgm:pt modelId="{88380203-E5A2-430E-ADF9-8455607B5930}" type="pres">
      <dgm:prSet presAssocID="{74A7A7E3-029A-49DE-8445-84DC171C0282}" presName="text_6" presStyleLbl="node1" presStyleIdx="5" presStyleCnt="6">
        <dgm:presLayoutVars>
          <dgm:bulletEnabled val="1"/>
        </dgm:presLayoutVars>
      </dgm:prSet>
      <dgm:spPr/>
      <dgm:t>
        <a:bodyPr/>
        <a:lstStyle/>
        <a:p>
          <a:endParaRPr lang="fr-FR"/>
        </a:p>
      </dgm:t>
    </dgm:pt>
    <dgm:pt modelId="{B209798F-4D52-4F07-A91E-443F8FC8DCC3}" type="pres">
      <dgm:prSet presAssocID="{74A7A7E3-029A-49DE-8445-84DC171C0282}" presName="accent_6" presStyleCnt="0"/>
      <dgm:spPr/>
    </dgm:pt>
    <dgm:pt modelId="{0C5A940E-2A5B-4AD7-9604-985822229BAE}" type="pres">
      <dgm:prSet presAssocID="{74A7A7E3-029A-49DE-8445-84DC171C0282}" presName="accentRepeatNode" presStyleLbl="solidFgAcc1" presStyleIdx="5" presStyleCnt="6"/>
      <dgm:spPr>
        <a:solidFill>
          <a:srgbClr val="C00000"/>
        </a:solidFill>
      </dgm:spPr>
    </dgm:pt>
  </dgm:ptLst>
  <dgm:cxnLst>
    <dgm:cxn modelId="{F494B85E-CFB9-4888-B202-D55DF169497C}" type="presOf" srcId="{6C76F2FC-6BE3-446A-A9E2-C2179A615D57}" destId="{EAF5E6DC-88BA-4D99-A343-D9C15120C70D}" srcOrd="0" destOrd="0" presId="urn:microsoft.com/office/officeart/2008/layout/VerticalCurvedList"/>
    <dgm:cxn modelId="{4AFC0446-0328-4BED-A211-DCE9FA14F216}" srcId="{4DE308D5-5F68-47AB-A730-999213B9D3B9}" destId="{A5FBB9F7-7E04-4D38-96D5-E46AA8150760}" srcOrd="0" destOrd="0" parTransId="{2C90ABE5-8A1A-407A-B81E-920F991CF2FA}" sibTransId="{6C76F2FC-6BE3-446A-A9E2-C2179A615D57}"/>
    <dgm:cxn modelId="{9A2C06D6-975D-44CB-B30F-6FB5DA89F541}" type="presOf" srcId="{4DE308D5-5F68-47AB-A730-999213B9D3B9}" destId="{43C62915-5DE5-4845-8BEA-770899765B12}" srcOrd="0" destOrd="0" presId="urn:microsoft.com/office/officeart/2008/layout/VerticalCurvedList"/>
    <dgm:cxn modelId="{F74273E7-A872-4B03-9868-B9219B17504B}" srcId="{4DE308D5-5F68-47AB-A730-999213B9D3B9}" destId="{CC3413B3-49B3-49DE-8D16-417940DA4935}" srcOrd="4" destOrd="0" parTransId="{112F5F88-A6BF-494C-A77C-D2D0AEC37A6E}" sibTransId="{DF97C10E-9FA4-406D-A5AE-1A333958038A}"/>
    <dgm:cxn modelId="{83AD84C9-C81C-4A67-94CD-2CAE4533EDF4}" type="presOf" srcId="{74A7A7E3-029A-49DE-8445-84DC171C0282}" destId="{88380203-E5A2-430E-ADF9-8455607B5930}" srcOrd="0" destOrd="0" presId="urn:microsoft.com/office/officeart/2008/layout/VerticalCurvedList"/>
    <dgm:cxn modelId="{9BD429C1-A4D2-4C04-8022-276B77C2FD78}" srcId="{4DE308D5-5F68-47AB-A730-999213B9D3B9}" destId="{24F73203-F2EF-4709-AAA6-052241A94635}" srcOrd="1" destOrd="0" parTransId="{70CB9F6E-1789-4A5D-8466-4661E82F1C31}" sibTransId="{8FB3C3C8-A4C4-4B94-918D-72BC7B27869D}"/>
    <dgm:cxn modelId="{2E92D76D-21AA-4D9C-AC8E-EAC20FC46800}" type="presOf" srcId="{F8929EAA-6D01-496B-9F0C-A2ED5AF14140}" destId="{B933CE01-319B-4FA8-9192-48CD42FC5B78}" srcOrd="0" destOrd="0" presId="urn:microsoft.com/office/officeart/2008/layout/VerticalCurvedList"/>
    <dgm:cxn modelId="{F730D630-11A8-4FA0-8090-6834844431E2}" type="presOf" srcId="{43C83DAF-41D9-47B4-A38B-489281C905F8}" destId="{F4F2AC7B-3DDB-4A70-9585-BE97BB29542A}" srcOrd="0" destOrd="0" presId="urn:microsoft.com/office/officeart/2008/layout/VerticalCurvedList"/>
    <dgm:cxn modelId="{FD69B43A-33CA-40DF-AB55-B951FAB57EEA}" srcId="{4DE308D5-5F68-47AB-A730-999213B9D3B9}" destId="{43C83DAF-41D9-47B4-A38B-489281C905F8}" srcOrd="3" destOrd="0" parTransId="{09AAAD93-4FA6-4D11-B30C-036A6E52034E}" sibTransId="{719E6B6F-1281-45AC-8576-DB4CA89464E2}"/>
    <dgm:cxn modelId="{8B0E17BC-5426-4D50-8B17-4C5E44D87B2E}" type="presOf" srcId="{CC3413B3-49B3-49DE-8D16-417940DA4935}" destId="{1F0C12B8-BE95-480B-8689-F95D3CE391AC}" srcOrd="0" destOrd="0" presId="urn:microsoft.com/office/officeart/2008/layout/VerticalCurvedList"/>
    <dgm:cxn modelId="{E0259B35-06C0-4266-966C-B42285130B34}" type="presOf" srcId="{A5FBB9F7-7E04-4D38-96D5-E46AA8150760}" destId="{D6160988-2FC5-4CD9-90D5-54A2CDEFC1A6}" srcOrd="0" destOrd="0" presId="urn:microsoft.com/office/officeart/2008/layout/VerticalCurvedList"/>
    <dgm:cxn modelId="{E40DB28D-45E6-485C-9621-3E0E02D45414}" srcId="{4DE308D5-5F68-47AB-A730-999213B9D3B9}" destId="{74A7A7E3-029A-49DE-8445-84DC171C0282}" srcOrd="5" destOrd="0" parTransId="{66E12E29-D390-4CD6-BC09-17C7F499804F}" sibTransId="{58E3C495-E174-4FAA-B185-8574BA43A90A}"/>
    <dgm:cxn modelId="{B94EDA5E-D9A9-4D39-B699-1BF9A1E82C59}" srcId="{4DE308D5-5F68-47AB-A730-999213B9D3B9}" destId="{F8929EAA-6D01-496B-9F0C-A2ED5AF14140}" srcOrd="2" destOrd="0" parTransId="{FF55BA17-0936-4C35-A5BD-D8DDCACA60BC}" sibTransId="{36B664C0-1034-4D4A-9260-A707EB27840A}"/>
    <dgm:cxn modelId="{E891933E-B351-4CEC-8FBB-DF2270E7BDCA}" type="presOf" srcId="{24F73203-F2EF-4709-AAA6-052241A94635}" destId="{FEA57BE5-AE41-4A15-AACF-D8C9751D6162}" srcOrd="0" destOrd="0" presId="urn:microsoft.com/office/officeart/2008/layout/VerticalCurvedList"/>
    <dgm:cxn modelId="{FDEBEC79-721D-493E-A026-81B5DBCCE7DB}" type="presParOf" srcId="{43C62915-5DE5-4845-8BEA-770899765B12}" destId="{0C3942F2-0B7C-4712-9B7E-C14621A563AB}" srcOrd="0" destOrd="0" presId="urn:microsoft.com/office/officeart/2008/layout/VerticalCurvedList"/>
    <dgm:cxn modelId="{BB5EA405-2743-459B-9F52-D8ED68C385DC}" type="presParOf" srcId="{0C3942F2-0B7C-4712-9B7E-C14621A563AB}" destId="{71F460EB-90B6-41AE-B666-2B91D7497F5F}" srcOrd="0" destOrd="0" presId="urn:microsoft.com/office/officeart/2008/layout/VerticalCurvedList"/>
    <dgm:cxn modelId="{341C7DDB-A96F-4F13-B238-CBDF35AE83CC}" type="presParOf" srcId="{71F460EB-90B6-41AE-B666-2B91D7497F5F}" destId="{E5C38DCB-1E6E-48CE-92E4-EA35372B978F}" srcOrd="0" destOrd="0" presId="urn:microsoft.com/office/officeart/2008/layout/VerticalCurvedList"/>
    <dgm:cxn modelId="{CE5719B6-17B5-456B-A5D6-2DD656301F1F}" type="presParOf" srcId="{71F460EB-90B6-41AE-B666-2B91D7497F5F}" destId="{EAF5E6DC-88BA-4D99-A343-D9C15120C70D}" srcOrd="1" destOrd="0" presId="urn:microsoft.com/office/officeart/2008/layout/VerticalCurvedList"/>
    <dgm:cxn modelId="{89FAEF17-BE15-431D-9641-D88009BD9731}" type="presParOf" srcId="{71F460EB-90B6-41AE-B666-2B91D7497F5F}" destId="{6B8E2E5B-D93B-431F-A8A6-F2D658DD4823}" srcOrd="2" destOrd="0" presId="urn:microsoft.com/office/officeart/2008/layout/VerticalCurvedList"/>
    <dgm:cxn modelId="{E69905E7-9967-49BB-9F50-AC4BBAEDB57D}" type="presParOf" srcId="{71F460EB-90B6-41AE-B666-2B91D7497F5F}" destId="{122979E2-140D-4C14-8DD4-E3AF5CA7C7BB}" srcOrd="3" destOrd="0" presId="urn:microsoft.com/office/officeart/2008/layout/VerticalCurvedList"/>
    <dgm:cxn modelId="{8E43DF56-9BCA-4687-9A8B-2CABAB59E441}" type="presParOf" srcId="{0C3942F2-0B7C-4712-9B7E-C14621A563AB}" destId="{D6160988-2FC5-4CD9-90D5-54A2CDEFC1A6}" srcOrd="1" destOrd="0" presId="urn:microsoft.com/office/officeart/2008/layout/VerticalCurvedList"/>
    <dgm:cxn modelId="{088A4415-B4A2-43BD-B72A-AC85820325F4}" type="presParOf" srcId="{0C3942F2-0B7C-4712-9B7E-C14621A563AB}" destId="{A6CA4BD1-E4CB-4DA0-9496-4AF2D98339E6}" srcOrd="2" destOrd="0" presId="urn:microsoft.com/office/officeart/2008/layout/VerticalCurvedList"/>
    <dgm:cxn modelId="{84D65736-C22C-47B9-837D-93C6AFE37822}" type="presParOf" srcId="{A6CA4BD1-E4CB-4DA0-9496-4AF2D98339E6}" destId="{1C8BF6BE-7E9A-4990-BA01-2B94E849830B}" srcOrd="0" destOrd="0" presId="urn:microsoft.com/office/officeart/2008/layout/VerticalCurvedList"/>
    <dgm:cxn modelId="{AAF0AEED-17ED-487D-8003-60109B3EDA67}" type="presParOf" srcId="{0C3942F2-0B7C-4712-9B7E-C14621A563AB}" destId="{FEA57BE5-AE41-4A15-AACF-D8C9751D6162}" srcOrd="3" destOrd="0" presId="urn:microsoft.com/office/officeart/2008/layout/VerticalCurvedList"/>
    <dgm:cxn modelId="{1B0C6160-E51C-44A2-AB3F-6FD537058DDA}" type="presParOf" srcId="{0C3942F2-0B7C-4712-9B7E-C14621A563AB}" destId="{208EB7F8-0D38-4F73-A033-7B7EE01A7EDD}" srcOrd="4" destOrd="0" presId="urn:microsoft.com/office/officeart/2008/layout/VerticalCurvedList"/>
    <dgm:cxn modelId="{097CA73C-9884-41B3-9D43-2049AF7CB0CF}" type="presParOf" srcId="{208EB7F8-0D38-4F73-A033-7B7EE01A7EDD}" destId="{6CA9D060-B89B-4097-808E-24325578C6D0}" srcOrd="0" destOrd="0" presId="urn:microsoft.com/office/officeart/2008/layout/VerticalCurvedList"/>
    <dgm:cxn modelId="{50593BA3-13B4-4EB2-B672-D57D41AD17FB}" type="presParOf" srcId="{0C3942F2-0B7C-4712-9B7E-C14621A563AB}" destId="{B933CE01-319B-4FA8-9192-48CD42FC5B78}" srcOrd="5" destOrd="0" presId="urn:microsoft.com/office/officeart/2008/layout/VerticalCurvedList"/>
    <dgm:cxn modelId="{ED8FE3D3-0A77-4486-BDC3-86B0D66DE5E2}" type="presParOf" srcId="{0C3942F2-0B7C-4712-9B7E-C14621A563AB}" destId="{DACA7116-A6CE-4E95-AAA8-12C96A288DF8}" srcOrd="6" destOrd="0" presId="urn:microsoft.com/office/officeart/2008/layout/VerticalCurvedList"/>
    <dgm:cxn modelId="{AF1491D1-A3B0-472E-AC55-D779713068DA}" type="presParOf" srcId="{DACA7116-A6CE-4E95-AAA8-12C96A288DF8}" destId="{3A0FA3B8-2CE2-47A8-B4D9-2BF1AF375C31}" srcOrd="0" destOrd="0" presId="urn:microsoft.com/office/officeart/2008/layout/VerticalCurvedList"/>
    <dgm:cxn modelId="{932ECF7B-E825-4D0C-8361-2AF2C9490412}" type="presParOf" srcId="{0C3942F2-0B7C-4712-9B7E-C14621A563AB}" destId="{F4F2AC7B-3DDB-4A70-9585-BE97BB29542A}" srcOrd="7" destOrd="0" presId="urn:microsoft.com/office/officeart/2008/layout/VerticalCurvedList"/>
    <dgm:cxn modelId="{BEF8741A-5A98-4426-9363-DC3A91C5E9FA}" type="presParOf" srcId="{0C3942F2-0B7C-4712-9B7E-C14621A563AB}" destId="{44BF2349-5743-4EEA-A9D9-3FD22DBB10E1}" srcOrd="8" destOrd="0" presId="urn:microsoft.com/office/officeart/2008/layout/VerticalCurvedList"/>
    <dgm:cxn modelId="{AE50432B-704B-42AB-A4FE-F8C5DD72E947}" type="presParOf" srcId="{44BF2349-5743-4EEA-A9D9-3FD22DBB10E1}" destId="{9C46C17B-66EB-4BCF-854B-406E482458E0}" srcOrd="0" destOrd="0" presId="urn:microsoft.com/office/officeart/2008/layout/VerticalCurvedList"/>
    <dgm:cxn modelId="{CF54DFB5-5F2A-4600-B7DB-492E0FCEC17B}" type="presParOf" srcId="{0C3942F2-0B7C-4712-9B7E-C14621A563AB}" destId="{1F0C12B8-BE95-480B-8689-F95D3CE391AC}" srcOrd="9" destOrd="0" presId="urn:microsoft.com/office/officeart/2008/layout/VerticalCurvedList"/>
    <dgm:cxn modelId="{CF844A51-5A58-42DA-962C-3F5562626BA1}" type="presParOf" srcId="{0C3942F2-0B7C-4712-9B7E-C14621A563AB}" destId="{C27FDBAB-3CE4-41AF-BDB2-C290AE85F36B}" srcOrd="10" destOrd="0" presId="urn:microsoft.com/office/officeart/2008/layout/VerticalCurvedList"/>
    <dgm:cxn modelId="{41BA1A11-5509-498F-8408-A67D9FE4D56C}" type="presParOf" srcId="{C27FDBAB-3CE4-41AF-BDB2-C290AE85F36B}" destId="{8D6BC57F-1BCA-426A-B6F3-C33BC973D29A}" srcOrd="0" destOrd="0" presId="urn:microsoft.com/office/officeart/2008/layout/VerticalCurvedList"/>
    <dgm:cxn modelId="{2E041B24-605E-400B-B297-BCF3E028471B}" type="presParOf" srcId="{0C3942F2-0B7C-4712-9B7E-C14621A563AB}" destId="{88380203-E5A2-430E-ADF9-8455607B5930}" srcOrd="11" destOrd="0" presId="urn:microsoft.com/office/officeart/2008/layout/VerticalCurvedList"/>
    <dgm:cxn modelId="{7018455B-CB29-4AE1-8E97-E80ECA026F4E}" type="presParOf" srcId="{0C3942F2-0B7C-4712-9B7E-C14621A563AB}" destId="{B209798F-4D52-4F07-A91E-443F8FC8DCC3}" srcOrd="12" destOrd="0" presId="urn:microsoft.com/office/officeart/2008/layout/VerticalCurvedList"/>
    <dgm:cxn modelId="{928CB2A9-3B51-4F12-9208-CFFDE9C97833}" type="presParOf" srcId="{B209798F-4D52-4F07-A91E-443F8FC8DCC3}" destId="{0C5A940E-2A5B-4AD7-9604-985822229B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4D0844-9271-4E97-9532-FFFAC81C1943}"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fr-FR"/>
        </a:p>
      </dgm:t>
    </dgm:pt>
    <dgm:pt modelId="{D8BBD8F9-69CA-4FD2-BCD3-F97343097918}">
      <dgm:prSet phldrT="[Texte]"/>
      <dgm:spPr/>
      <dgm:t>
        <a:bodyPr/>
        <a:lstStyle/>
        <a:p>
          <a:r>
            <a:rPr lang="fr-FR" dirty="0"/>
            <a:t>Soutien aux personnes en situation de fragilité</a:t>
          </a:r>
        </a:p>
      </dgm:t>
    </dgm:pt>
    <dgm:pt modelId="{380ABF93-632D-4CC6-AA27-C5DD8195992E}" type="parTrans" cxnId="{55CA08D1-F894-4040-B6AE-C3E6D7241186}">
      <dgm:prSet/>
      <dgm:spPr/>
      <dgm:t>
        <a:bodyPr/>
        <a:lstStyle/>
        <a:p>
          <a:endParaRPr lang="fr-FR"/>
        </a:p>
      </dgm:t>
    </dgm:pt>
    <dgm:pt modelId="{4EE50A1E-855F-45E1-BF44-661344DB9D97}" type="sibTrans" cxnId="{55CA08D1-F894-4040-B6AE-C3E6D7241186}">
      <dgm:prSet/>
      <dgm:spPr>
        <a:noFill/>
        <a:ln>
          <a:noFill/>
        </a:ln>
      </dgm:spPr>
      <dgm:t>
        <a:bodyPr/>
        <a:lstStyle/>
        <a:p>
          <a:endParaRPr lang="fr-FR"/>
        </a:p>
      </dgm:t>
    </dgm:pt>
    <dgm:pt modelId="{E4C9B6E2-5952-413B-A432-0AA40B16E583}">
      <dgm:prSet phldrT="[Texte]"/>
      <dgm:spPr/>
      <dgm:t>
        <a:bodyPr/>
        <a:lstStyle/>
        <a:p>
          <a:r>
            <a:rPr lang="fr-FR" dirty="0" smtClean="0"/>
            <a:t>Fragilité : situation économique, sociale, personnelle, état de santé…</a:t>
          </a:r>
          <a:endParaRPr lang="fr-FR" dirty="0"/>
        </a:p>
      </dgm:t>
    </dgm:pt>
    <dgm:pt modelId="{553B4BC6-3681-4D94-8828-020BF6D39E02}" type="parTrans" cxnId="{F772AC00-2DD9-4DDF-A716-B068517C8825}">
      <dgm:prSet/>
      <dgm:spPr/>
      <dgm:t>
        <a:bodyPr/>
        <a:lstStyle/>
        <a:p>
          <a:endParaRPr lang="fr-FR"/>
        </a:p>
      </dgm:t>
    </dgm:pt>
    <dgm:pt modelId="{ED56817D-8B70-4410-A9C4-899846939340}" type="sibTrans" cxnId="{F772AC00-2DD9-4DDF-A716-B068517C8825}">
      <dgm:prSet/>
      <dgm:spPr/>
      <dgm:t>
        <a:bodyPr/>
        <a:lstStyle/>
        <a:p>
          <a:endParaRPr lang="fr-FR"/>
        </a:p>
      </dgm:t>
    </dgm:pt>
    <dgm:pt modelId="{05EB1652-4D10-4ECC-9212-CEC938A9C9DA}">
      <dgm:prSet phldrT="[Texte]"/>
      <dgm:spPr/>
      <dgm:t>
        <a:bodyPr/>
        <a:lstStyle/>
        <a:p>
          <a:r>
            <a:rPr lang="fr-FR" dirty="0"/>
            <a:t>Lutte contre l’exclusion et l’inégalité</a:t>
          </a:r>
        </a:p>
      </dgm:t>
    </dgm:pt>
    <dgm:pt modelId="{AC644CEF-ADE8-4205-A56C-37080356A93D}" type="parTrans" cxnId="{7F69B285-7D43-4381-95F8-266DED1F8FF5}">
      <dgm:prSet/>
      <dgm:spPr/>
      <dgm:t>
        <a:bodyPr/>
        <a:lstStyle/>
        <a:p>
          <a:endParaRPr lang="fr-FR"/>
        </a:p>
      </dgm:t>
    </dgm:pt>
    <dgm:pt modelId="{94F43E12-DBA8-4D28-97F0-3866148CB29C}" type="sibTrans" cxnId="{7F69B285-7D43-4381-95F8-266DED1F8FF5}">
      <dgm:prSet/>
      <dgm:spPr>
        <a:noFill/>
        <a:ln>
          <a:noFill/>
        </a:ln>
      </dgm:spPr>
      <dgm:t>
        <a:bodyPr/>
        <a:lstStyle/>
        <a:p>
          <a:endParaRPr lang="fr-FR"/>
        </a:p>
      </dgm:t>
    </dgm:pt>
    <dgm:pt modelId="{DBD5A524-F460-4ACB-8C1B-BE5F097795C2}">
      <dgm:prSet phldrT="[Texte]"/>
      <dgm:spPr/>
      <dgm:t>
        <a:bodyPr/>
        <a:lstStyle/>
        <a:p>
          <a:r>
            <a:rPr lang="fr-FR" dirty="0" smtClean="0"/>
            <a:t>Inégalités, exclusions : sanitaires, sociales, culturelles </a:t>
          </a:r>
        </a:p>
        <a:p>
          <a:r>
            <a:rPr lang="fr-FR" dirty="0" smtClean="0"/>
            <a:t>Education citoyenneté, cohésion territoriale, lien social, …</a:t>
          </a:r>
          <a:endParaRPr lang="fr-FR" dirty="0"/>
        </a:p>
      </dgm:t>
    </dgm:pt>
    <dgm:pt modelId="{CA61B7A9-4777-4D7B-9DF5-0FC7B6DFAAA1}" type="parTrans" cxnId="{EAE55E35-1FB4-4FFD-9598-15F3B18BF207}">
      <dgm:prSet/>
      <dgm:spPr/>
      <dgm:t>
        <a:bodyPr/>
        <a:lstStyle/>
        <a:p>
          <a:endParaRPr lang="fr-FR"/>
        </a:p>
      </dgm:t>
    </dgm:pt>
    <dgm:pt modelId="{4E59B2CD-16C3-4437-ABB2-E6DF8B212E0E}" type="sibTrans" cxnId="{EAE55E35-1FB4-4FFD-9598-15F3B18BF207}">
      <dgm:prSet/>
      <dgm:spPr/>
      <dgm:t>
        <a:bodyPr/>
        <a:lstStyle/>
        <a:p>
          <a:endParaRPr lang="fr-FR"/>
        </a:p>
      </dgm:t>
    </dgm:pt>
    <dgm:pt modelId="{1CFD521E-AA6F-4AE9-933A-A9E97DB29AEC}">
      <dgm:prSet phldrT="[Texte]" custT="1">
        <dgm:style>
          <a:lnRef idx="3">
            <a:schemeClr val="lt1"/>
          </a:lnRef>
          <a:fillRef idx="1">
            <a:schemeClr val="accent6"/>
          </a:fillRef>
          <a:effectRef idx="1">
            <a:schemeClr val="accent6"/>
          </a:effectRef>
          <a:fontRef idx="minor">
            <a:schemeClr val="lt1"/>
          </a:fontRef>
        </dgm:style>
      </dgm:prSet>
      <dgm:spPr>
        <a:solidFill>
          <a:schemeClr val="accent2">
            <a:lumMod val="40000"/>
            <a:lumOff val="60000"/>
          </a:schemeClr>
        </a:solidFill>
      </dgm:spPr>
      <dgm:t>
        <a:bodyPr/>
        <a:lstStyle/>
        <a:p>
          <a:r>
            <a:rPr lang="fr-FR" sz="1200" dirty="0"/>
            <a:t>Développement durable</a:t>
          </a:r>
        </a:p>
      </dgm:t>
    </dgm:pt>
    <dgm:pt modelId="{800A15C9-8842-49E3-8813-D02C69D919AC}" type="parTrans" cxnId="{34586A50-ED11-42E8-B987-F761510B91E5}">
      <dgm:prSet/>
      <dgm:spPr/>
      <dgm:t>
        <a:bodyPr/>
        <a:lstStyle/>
        <a:p>
          <a:endParaRPr lang="fr-FR"/>
        </a:p>
      </dgm:t>
    </dgm:pt>
    <dgm:pt modelId="{86D08F8B-0BCA-43A0-997B-10D009508214}" type="sibTrans" cxnId="{34586A50-ED11-42E8-B987-F761510B91E5}">
      <dgm:prSet/>
      <dgm:spPr>
        <a:noFill/>
        <a:ln>
          <a:noFill/>
        </a:ln>
      </dgm:spPr>
      <dgm:t>
        <a:bodyPr/>
        <a:lstStyle/>
        <a:p>
          <a:endParaRPr lang="fr-FR">
            <a:ln>
              <a:noFill/>
            </a:ln>
            <a:noFill/>
          </a:endParaRPr>
        </a:p>
      </dgm:t>
    </dgm:pt>
    <dgm:pt modelId="{2A65B0F3-F319-4818-BEAC-F872EFE72266}">
      <dgm:prSet phldrT="[Texte]"/>
      <dgm:spPr/>
      <dgm:t>
        <a:bodyPr/>
        <a:lstStyle/>
        <a:p>
          <a:r>
            <a:rPr lang="fr-FR" dirty="0" smtClean="0"/>
            <a:t>Développement durable : économique, social, environnemental, participatif </a:t>
          </a:r>
        </a:p>
        <a:p>
          <a:r>
            <a:rPr lang="fr-FR" dirty="0" smtClean="0"/>
            <a:t>Transition énergétique, solidarité internationale</a:t>
          </a:r>
          <a:endParaRPr lang="fr-FR" dirty="0"/>
        </a:p>
      </dgm:t>
    </dgm:pt>
    <dgm:pt modelId="{013D3A81-02D1-4D15-886D-A0FF4FEBC331}" type="parTrans" cxnId="{764FF547-7A9F-450D-AE1D-95FA3002AF52}">
      <dgm:prSet/>
      <dgm:spPr/>
      <dgm:t>
        <a:bodyPr/>
        <a:lstStyle/>
        <a:p>
          <a:endParaRPr lang="fr-FR"/>
        </a:p>
      </dgm:t>
    </dgm:pt>
    <dgm:pt modelId="{2B689295-B11F-45F0-8D80-F77B1B6BEC06}" type="sibTrans" cxnId="{764FF547-7A9F-450D-AE1D-95FA3002AF52}">
      <dgm:prSet/>
      <dgm:spPr/>
      <dgm:t>
        <a:bodyPr/>
        <a:lstStyle/>
        <a:p>
          <a:endParaRPr lang="fr-FR"/>
        </a:p>
      </dgm:t>
    </dgm:pt>
    <dgm:pt modelId="{66DE889F-A583-4CB4-903D-1AB6614F84E6}" type="pres">
      <dgm:prSet presAssocID="{744D0844-9271-4E97-9532-FFFAC81C1943}" presName="theList" presStyleCnt="0">
        <dgm:presLayoutVars>
          <dgm:dir/>
          <dgm:animLvl val="lvl"/>
          <dgm:resizeHandles val="exact"/>
        </dgm:presLayoutVars>
      </dgm:prSet>
      <dgm:spPr/>
      <dgm:t>
        <a:bodyPr/>
        <a:lstStyle/>
        <a:p>
          <a:endParaRPr lang="fr-FR"/>
        </a:p>
      </dgm:t>
    </dgm:pt>
    <dgm:pt modelId="{C5BD8B98-787A-466D-8E03-36AA64F49817}" type="pres">
      <dgm:prSet presAssocID="{D8BBD8F9-69CA-4FD2-BCD3-F97343097918}" presName="compNode" presStyleCnt="0"/>
      <dgm:spPr/>
    </dgm:pt>
    <dgm:pt modelId="{DF41E4D6-40E4-404F-968E-673C23F34C59}" type="pres">
      <dgm:prSet presAssocID="{D8BBD8F9-69CA-4FD2-BCD3-F97343097918}" presName="aNode" presStyleLbl="bgShp" presStyleIdx="0" presStyleCnt="3"/>
      <dgm:spPr/>
      <dgm:t>
        <a:bodyPr/>
        <a:lstStyle/>
        <a:p>
          <a:endParaRPr lang="fr-FR"/>
        </a:p>
      </dgm:t>
    </dgm:pt>
    <dgm:pt modelId="{632FA210-44B9-47DD-9AD9-855208EB86A8}" type="pres">
      <dgm:prSet presAssocID="{D8BBD8F9-69CA-4FD2-BCD3-F97343097918}" presName="textNode" presStyleLbl="bgShp" presStyleIdx="0" presStyleCnt="3"/>
      <dgm:spPr/>
      <dgm:t>
        <a:bodyPr/>
        <a:lstStyle/>
        <a:p>
          <a:endParaRPr lang="fr-FR"/>
        </a:p>
      </dgm:t>
    </dgm:pt>
    <dgm:pt modelId="{E52192E2-42EF-47CA-9579-C43E51181348}" type="pres">
      <dgm:prSet presAssocID="{D8BBD8F9-69CA-4FD2-BCD3-F97343097918}" presName="compChildNode" presStyleCnt="0"/>
      <dgm:spPr/>
    </dgm:pt>
    <dgm:pt modelId="{4F744D19-0957-4840-A22C-9A3748680850}" type="pres">
      <dgm:prSet presAssocID="{D8BBD8F9-69CA-4FD2-BCD3-F97343097918}" presName="theInnerList" presStyleCnt="0"/>
      <dgm:spPr/>
    </dgm:pt>
    <dgm:pt modelId="{4EF7A5BD-D5AB-4F28-9C3E-F2996D95D0FE}" type="pres">
      <dgm:prSet presAssocID="{E4C9B6E2-5952-413B-A432-0AA40B16E583}" presName="childNode" presStyleLbl="node1" presStyleIdx="0" presStyleCnt="3">
        <dgm:presLayoutVars>
          <dgm:bulletEnabled val="1"/>
        </dgm:presLayoutVars>
      </dgm:prSet>
      <dgm:spPr/>
      <dgm:t>
        <a:bodyPr/>
        <a:lstStyle/>
        <a:p>
          <a:endParaRPr lang="fr-FR"/>
        </a:p>
      </dgm:t>
    </dgm:pt>
    <dgm:pt modelId="{14A7BB1A-5F26-4303-A6D2-702FAA699ECA}" type="pres">
      <dgm:prSet presAssocID="{D8BBD8F9-69CA-4FD2-BCD3-F97343097918}" presName="aSpace" presStyleCnt="0"/>
      <dgm:spPr/>
    </dgm:pt>
    <dgm:pt modelId="{8E804E36-0248-4AA4-A725-293BDE85BEA2}" type="pres">
      <dgm:prSet presAssocID="{05EB1652-4D10-4ECC-9212-CEC938A9C9DA}" presName="compNode" presStyleCnt="0"/>
      <dgm:spPr/>
    </dgm:pt>
    <dgm:pt modelId="{1F07D3D4-7E3C-4893-8EE1-835012FA892D}" type="pres">
      <dgm:prSet presAssocID="{05EB1652-4D10-4ECC-9212-CEC938A9C9DA}" presName="aNode" presStyleLbl="bgShp" presStyleIdx="1" presStyleCnt="3"/>
      <dgm:spPr/>
      <dgm:t>
        <a:bodyPr/>
        <a:lstStyle/>
        <a:p>
          <a:endParaRPr lang="fr-FR"/>
        </a:p>
      </dgm:t>
    </dgm:pt>
    <dgm:pt modelId="{47872648-4862-46A7-885D-7F006B88B311}" type="pres">
      <dgm:prSet presAssocID="{05EB1652-4D10-4ECC-9212-CEC938A9C9DA}" presName="textNode" presStyleLbl="bgShp" presStyleIdx="1" presStyleCnt="3"/>
      <dgm:spPr/>
      <dgm:t>
        <a:bodyPr/>
        <a:lstStyle/>
        <a:p>
          <a:endParaRPr lang="fr-FR"/>
        </a:p>
      </dgm:t>
    </dgm:pt>
    <dgm:pt modelId="{F7226479-898E-4F62-AD0C-EDC3D40F66FA}" type="pres">
      <dgm:prSet presAssocID="{05EB1652-4D10-4ECC-9212-CEC938A9C9DA}" presName="compChildNode" presStyleCnt="0"/>
      <dgm:spPr/>
    </dgm:pt>
    <dgm:pt modelId="{113372E7-9D43-4C62-BBC3-B0FEC02CA061}" type="pres">
      <dgm:prSet presAssocID="{05EB1652-4D10-4ECC-9212-CEC938A9C9DA}" presName="theInnerList" presStyleCnt="0"/>
      <dgm:spPr/>
    </dgm:pt>
    <dgm:pt modelId="{2BE3AFE6-92E9-472C-ADB9-9620771CFD7A}" type="pres">
      <dgm:prSet presAssocID="{DBD5A524-F460-4ACB-8C1B-BE5F097795C2}" presName="childNode" presStyleLbl="node1" presStyleIdx="1" presStyleCnt="3">
        <dgm:presLayoutVars>
          <dgm:bulletEnabled val="1"/>
        </dgm:presLayoutVars>
      </dgm:prSet>
      <dgm:spPr/>
      <dgm:t>
        <a:bodyPr/>
        <a:lstStyle/>
        <a:p>
          <a:endParaRPr lang="fr-FR"/>
        </a:p>
      </dgm:t>
    </dgm:pt>
    <dgm:pt modelId="{6F89EF09-9A8C-4A7E-8C70-B2D73869BDFF}" type="pres">
      <dgm:prSet presAssocID="{05EB1652-4D10-4ECC-9212-CEC938A9C9DA}" presName="aSpace" presStyleCnt="0"/>
      <dgm:spPr/>
    </dgm:pt>
    <dgm:pt modelId="{8C272C9E-0724-4711-83B7-1C1AE49F42F6}" type="pres">
      <dgm:prSet presAssocID="{1CFD521E-AA6F-4AE9-933A-A9E97DB29AEC}" presName="compNode" presStyleCnt="0"/>
      <dgm:spPr/>
    </dgm:pt>
    <dgm:pt modelId="{4394B1CA-ACA7-4E8C-9CAE-C8CCA9EC5FCC}" type="pres">
      <dgm:prSet presAssocID="{1CFD521E-AA6F-4AE9-933A-A9E97DB29AEC}" presName="aNode" presStyleLbl="bgShp" presStyleIdx="2" presStyleCnt="3"/>
      <dgm:spPr/>
      <dgm:t>
        <a:bodyPr/>
        <a:lstStyle/>
        <a:p>
          <a:endParaRPr lang="fr-FR"/>
        </a:p>
      </dgm:t>
    </dgm:pt>
    <dgm:pt modelId="{8EF0FB53-02D2-4DEB-805C-58FC707D5359}" type="pres">
      <dgm:prSet presAssocID="{1CFD521E-AA6F-4AE9-933A-A9E97DB29AEC}" presName="textNode" presStyleLbl="bgShp" presStyleIdx="2" presStyleCnt="3"/>
      <dgm:spPr/>
      <dgm:t>
        <a:bodyPr/>
        <a:lstStyle/>
        <a:p>
          <a:endParaRPr lang="fr-FR"/>
        </a:p>
      </dgm:t>
    </dgm:pt>
    <dgm:pt modelId="{74CB4076-6408-469A-A294-E54B9ECE4861}" type="pres">
      <dgm:prSet presAssocID="{1CFD521E-AA6F-4AE9-933A-A9E97DB29AEC}" presName="compChildNode" presStyleCnt="0"/>
      <dgm:spPr/>
    </dgm:pt>
    <dgm:pt modelId="{6250FDA3-4C29-4538-BAAE-F7CB47542418}" type="pres">
      <dgm:prSet presAssocID="{1CFD521E-AA6F-4AE9-933A-A9E97DB29AEC}" presName="theInnerList" presStyleCnt="0"/>
      <dgm:spPr/>
    </dgm:pt>
    <dgm:pt modelId="{65FEF08E-9A7A-4269-A710-067DCE9276BD}" type="pres">
      <dgm:prSet presAssocID="{2A65B0F3-F319-4818-BEAC-F872EFE72266}" presName="childNode" presStyleLbl="node1" presStyleIdx="2" presStyleCnt="3">
        <dgm:presLayoutVars>
          <dgm:bulletEnabled val="1"/>
        </dgm:presLayoutVars>
      </dgm:prSet>
      <dgm:spPr/>
      <dgm:t>
        <a:bodyPr/>
        <a:lstStyle/>
        <a:p>
          <a:endParaRPr lang="fr-FR"/>
        </a:p>
      </dgm:t>
    </dgm:pt>
  </dgm:ptLst>
  <dgm:cxnLst>
    <dgm:cxn modelId="{24C1D621-C94E-44AA-9749-9D843B228D77}" type="presOf" srcId="{D8BBD8F9-69CA-4FD2-BCD3-F97343097918}" destId="{632FA210-44B9-47DD-9AD9-855208EB86A8}" srcOrd="1" destOrd="0" presId="urn:microsoft.com/office/officeart/2005/8/layout/lProcess2"/>
    <dgm:cxn modelId="{726F068E-D3B2-400D-AE34-392CCFC9C266}" type="presOf" srcId="{1CFD521E-AA6F-4AE9-933A-A9E97DB29AEC}" destId="{8EF0FB53-02D2-4DEB-805C-58FC707D5359}" srcOrd="1" destOrd="0" presId="urn:microsoft.com/office/officeart/2005/8/layout/lProcess2"/>
    <dgm:cxn modelId="{4EECAAF2-9637-499A-9DF9-5B70AECE218E}" type="presOf" srcId="{05EB1652-4D10-4ECC-9212-CEC938A9C9DA}" destId="{47872648-4862-46A7-885D-7F006B88B311}" srcOrd="1" destOrd="0" presId="urn:microsoft.com/office/officeart/2005/8/layout/lProcess2"/>
    <dgm:cxn modelId="{B605D5EE-3571-40B3-9E4D-1C34ABDB2053}" type="presOf" srcId="{744D0844-9271-4E97-9532-FFFAC81C1943}" destId="{66DE889F-A583-4CB4-903D-1AB6614F84E6}" srcOrd="0" destOrd="0" presId="urn:microsoft.com/office/officeart/2005/8/layout/lProcess2"/>
    <dgm:cxn modelId="{381A08A2-3CA3-4C1F-9C3C-E6E1E4890589}" type="presOf" srcId="{2A65B0F3-F319-4818-BEAC-F872EFE72266}" destId="{65FEF08E-9A7A-4269-A710-067DCE9276BD}" srcOrd="0" destOrd="0" presId="urn:microsoft.com/office/officeart/2005/8/layout/lProcess2"/>
    <dgm:cxn modelId="{7D7C4360-4B81-4916-ADAC-ED6CCBDC7098}" type="presOf" srcId="{1CFD521E-AA6F-4AE9-933A-A9E97DB29AEC}" destId="{4394B1CA-ACA7-4E8C-9CAE-C8CCA9EC5FCC}" srcOrd="0" destOrd="0" presId="urn:microsoft.com/office/officeart/2005/8/layout/lProcess2"/>
    <dgm:cxn modelId="{34586A50-ED11-42E8-B987-F761510B91E5}" srcId="{744D0844-9271-4E97-9532-FFFAC81C1943}" destId="{1CFD521E-AA6F-4AE9-933A-A9E97DB29AEC}" srcOrd="2" destOrd="0" parTransId="{800A15C9-8842-49E3-8813-D02C69D919AC}" sibTransId="{86D08F8B-0BCA-43A0-997B-10D009508214}"/>
    <dgm:cxn modelId="{55CA08D1-F894-4040-B6AE-C3E6D7241186}" srcId="{744D0844-9271-4E97-9532-FFFAC81C1943}" destId="{D8BBD8F9-69CA-4FD2-BCD3-F97343097918}" srcOrd="0" destOrd="0" parTransId="{380ABF93-632D-4CC6-AA27-C5DD8195992E}" sibTransId="{4EE50A1E-855F-45E1-BF44-661344DB9D97}"/>
    <dgm:cxn modelId="{BAE7184F-D1AB-4177-B4EB-C8759DF8CCF3}" type="presOf" srcId="{D8BBD8F9-69CA-4FD2-BCD3-F97343097918}" destId="{DF41E4D6-40E4-404F-968E-673C23F34C59}" srcOrd="0" destOrd="0" presId="urn:microsoft.com/office/officeart/2005/8/layout/lProcess2"/>
    <dgm:cxn modelId="{EAE55E35-1FB4-4FFD-9598-15F3B18BF207}" srcId="{05EB1652-4D10-4ECC-9212-CEC938A9C9DA}" destId="{DBD5A524-F460-4ACB-8C1B-BE5F097795C2}" srcOrd="0" destOrd="0" parTransId="{CA61B7A9-4777-4D7B-9DF5-0FC7B6DFAAA1}" sibTransId="{4E59B2CD-16C3-4437-ABB2-E6DF8B212E0E}"/>
    <dgm:cxn modelId="{764FF547-7A9F-450D-AE1D-95FA3002AF52}" srcId="{1CFD521E-AA6F-4AE9-933A-A9E97DB29AEC}" destId="{2A65B0F3-F319-4818-BEAC-F872EFE72266}" srcOrd="0" destOrd="0" parTransId="{013D3A81-02D1-4D15-886D-A0FF4FEBC331}" sibTransId="{2B689295-B11F-45F0-8D80-F77B1B6BEC06}"/>
    <dgm:cxn modelId="{F772AC00-2DD9-4DDF-A716-B068517C8825}" srcId="{D8BBD8F9-69CA-4FD2-BCD3-F97343097918}" destId="{E4C9B6E2-5952-413B-A432-0AA40B16E583}" srcOrd="0" destOrd="0" parTransId="{553B4BC6-3681-4D94-8828-020BF6D39E02}" sibTransId="{ED56817D-8B70-4410-A9C4-899846939340}"/>
    <dgm:cxn modelId="{6FD8F6F6-0846-44EC-A283-1E8B8F13171C}" type="presOf" srcId="{E4C9B6E2-5952-413B-A432-0AA40B16E583}" destId="{4EF7A5BD-D5AB-4F28-9C3E-F2996D95D0FE}" srcOrd="0" destOrd="0" presId="urn:microsoft.com/office/officeart/2005/8/layout/lProcess2"/>
    <dgm:cxn modelId="{8BD79542-A531-43E2-8FAC-B64D37F0374B}" type="presOf" srcId="{DBD5A524-F460-4ACB-8C1B-BE5F097795C2}" destId="{2BE3AFE6-92E9-472C-ADB9-9620771CFD7A}" srcOrd="0" destOrd="0" presId="urn:microsoft.com/office/officeart/2005/8/layout/lProcess2"/>
    <dgm:cxn modelId="{25DD2E61-E346-484A-AF01-738B6A6F39B4}" type="presOf" srcId="{05EB1652-4D10-4ECC-9212-CEC938A9C9DA}" destId="{1F07D3D4-7E3C-4893-8EE1-835012FA892D}" srcOrd="0" destOrd="0" presId="urn:microsoft.com/office/officeart/2005/8/layout/lProcess2"/>
    <dgm:cxn modelId="{7F69B285-7D43-4381-95F8-266DED1F8FF5}" srcId="{744D0844-9271-4E97-9532-FFFAC81C1943}" destId="{05EB1652-4D10-4ECC-9212-CEC938A9C9DA}" srcOrd="1" destOrd="0" parTransId="{AC644CEF-ADE8-4205-A56C-37080356A93D}" sibTransId="{94F43E12-DBA8-4D28-97F0-3866148CB29C}"/>
    <dgm:cxn modelId="{D3AE1B57-C558-4FD7-8620-D7B8077C4948}" type="presParOf" srcId="{66DE889F-A583-4CB4-903D-1AB6614F84E6}" destId="{C5BD8B98-787A-466D-8E03-36AA64F49817}" srcOrd="0" destOrd="0" presId="urn:microsoft.com/office/officeart/2005/8/layout/lProcess2"/>
    <dgm:cxn modelId="{BFE53D53-E2E1-4823-A290-195012AA3321}" type="presParOf" srcId="{C5BD8B98-787A-466D-8E03-36AA64F49817}" destId="{DF41E4D6-40E4-404F-968E-673C23F34C59}" srcOrd="0" destOrd="0" presId="urn:microsoft.com/office/officeart/2005/8/layout/lProcess2"/>
    <dgm:cxn modelId="{FF402F81-D639-43D1-8E38-5E48FCC775BE}" type="presParOf" srcId="{C5BD8B98-787A-466D-8E03-36AA64F49817}" destId="{632FA210-44B9-47DD-9AD9-855208EB86A8}" srcOrd="1" destOrd="0" presId="urn:microsoft.com/office/officeart/2005/8/layout/lProcess2"/>
    <dgm:cxn modelId="{55DCF00C-B302-4F94-9741-F97F1D1B5464}" type="presParOf" srcId="{C5BD8B98-787A-466D-8E03-36AA64F49817}" destId="{E52192E2-42EF-47CA-9579-C43E51181348}" srcOrd="2" destOrd="0" presId="urn:microsoft.com/office/officeart/2005/8/layout/lProcess2"/>
    <dgm:cxn modelId="{960B4DF3-95F6-494A-9C7B-E4E3B3905289}" type="presParOf" srcId="{E52192E2-42EF-47CA-9579-C43E51181348}" destId="{4F744D19-0957-4840-A22C-9A3748680850}" srcOrd="0" destOrd="0" presId="urn:microsoft.com/office/officeart/2005/8/layout/lProcess2"/>
    <dgm:cxn modelId="{277D5478-F186-4529-B553-F441EC825F95}" type="presParOf" srcId="{4F744D19-0957-4840-A22C-9A3748680850}" destId="{4EF7A5BD-D5AB-4F28-9C3E-F2996D95D0FE}" srcOrd="0" destOrd="0" presId="urn:microsoft.com/office/officeart/2005/8/layout/lProcess2"/>
    <dgm:cxn modelId="{75A8591B-DF00-485C-9FD8-BEBC9E3E6BEA}" type="presParOf" srcId="{66DE889F-A583-4CB4-903D-1AB6614F84E6}" destId="{14A7BB1A-5F26-4303-A6D2-702FAA699ECA}" srcOrd="1" destOrd="0" presId="urn:microsoft.com/office/officeart/2005/8/layout/lProcess2"/>
    <dgm:cxn modelId="{F161E59A-5E80-4DED-9954-D441D54250E5}" type="presParOf" srcId="{66DE889F-A583-4CB4-903D-1AB6614F84E6}" destId="{8E804E36-0248-4AA4-A725-293BDE85BEA2}" srcOrd="2" destOrd="0" presId="urn:microsoft.com/office/officeart/2005/8/layout/lProcess2"/>
    <dgm:cxn modelId="{9CF49060-C114-4F6D-9B2E-0B63701611D1}" type="presParOf" srcId="{8E804E36-0248-4AA4-A725-293BDE85BEA2}" destId="{1F07D3D4-7E3C-4893-8EE1-835012FA892D}" srcOrd="0" destOrd="0" presId="urn:microsoft.com/office/officeart/2005/8/layout/lProcess2"/>
    <dgm:cxn modelId="{037DFB66-CD6A-439E-9B84-ADD3D4BDCA2B}" type="presParOf" srcId="{8E804E36-0248-4AA4-A725-293BDE85BEA2}" destId="{47872648-4862-46A7-885D-7F006B88B311}" srcOrd="1" destOrd="0" presId="urn:microsoft.com/office/officeart/2005/8/layout/lProcess2"/>
    <dgm:cxn modelId="{E00E4B44-13AC-4093-8223-916B2481D4F1}" type="presParOf" srcId="{8E804E36-0248-4AA4-A725-293BDE85BEA2}" destId="{F7226479-898E-4F62-AD0C-EDC3D40F66FA}" srcOrd="2" destOrd="0" presId="urn:microsoft.com/office/officeart/2005/8/layout/lProcess2"/>
    <dgm:cxn modelId="{9BAA3B99-B662-4D45-8CED-5B1DDEC8D8C7}" type="presParOf" srcId="{F7226479-898E-4F62-AD0C-EDC3D40F66FA}" destId="{113372E7-9D43-4C62-BBC3-B0FEC02CA061}" srcOrd="0" destOrd="0" presId="urn:microsoft.com/office/officeart/2005/8/layout/lProcess2"/>
    <dgm:cxn modelId="{5E974BD5-CD1A-4AB6-AAE9-5BE44DC61456}" type="presParOf" srcId="{113372E7-9D43-4C62-BBC3-B0FEC02CA061}" destId="{2BE3AFE6-92E9-472C-ADB9-9620771CFD7A}" srcOrd="0" destOrd="0" presId="urn:microsoft.com/office/officeart/2005/8/layout/lProcess2"/>
    <dgm:cxn modelId="{2B473A4A-B25E-4FDE-92F7-9C4DF2688938}" type="presParOf" srcId="{66DE889F-A583-4CB4-903D-1AB6614F84E6}" destId="{6F89EF09-9A8C-4A7E-8C70-B2D73869BDFF}" srcOrd="3" destOrd="0" presId="urn:microsoft.com/office/officeart/2005/8/layout/lProcess2"/>
    <dgm:cxn modelId="{4FBDC5C7-D1CE-4D56-AEB2-2E9DC5FD548A}" type="presParOf" srcId="{66DE889F-A583-4CB4-903D-1AB6614F84E6}" destId="{8C272C9E-0724-4711-83B7-1C1AE49F42F6}" srcOrd="4" destOrd="0" presId="urn:microsoft.com/office/officeart/2005/8/layout/lProcess2"/>
    <dgm:cxn modelId="{74C79B3C-C311-473A-9D75-E623041B4547}" type="presParOf" srcId="{8C272C9E-0724-4711-83B7-1C1AE49F42F6}" destId="{4394B1CA-ACA7-4E8C-9CAE-C8CCA9EC5FCC}" srcOrd="0" destOrd="0" presId="urn:microsoft.com/office/officeart/2005/8/layout/lProcess2"/>
    <dgm:cxn modelId="{49084432-FB86-4584-87E8-99CBB0BCE12F}" type="presParOf" srcId="{8C272C9E-0724-4711-83B7-1C1AE49F42F6}" destId="{8EF0FB53-02D2-4DEB-805C-58FC707D5359}" srcOrd="1" destOrd="0" presId="urn:microsoft.com/office/officeart/2005/8/layout/lProcess2"/>
    <dgm:cxn modelId="{0B6A036F-28CA-44E2-A0C9-219828FA9D24}" type="presParOf" srcId="{8C272C9E-0724-4711-83B7-1C1AE49F42F6}" destId="{74CB4076-6408-469A-A294-E54B9ECE4861}" srcOrd="2" destOrd="0" presId="urn:microsoft.com/office/officeart/2005/8/layout/lProcess2"/>
    <dgm:cxn modelId="{16F603B1-AA00-4F81-826E-4E9B9035D16C}" type="presParOf" srcId="{74CB4076-6408-469A-A294-E54B9ECE4861}" destId="{6250FDA3-4C29-4538-BAAE-F7CB47542418}" srcOrd="0" destOrd="0" presId="urn:microsoft.com/office/officeart/2005/8/layout/lProcess2"/>
    <dgm:cxn modelId="{CF92CEFF-43E9-41FC-9BE4-A218F026A5D3}" type="presParOf" srcId="{6250FDA3-4C29-4538-BAAE-F7CB47542418}" destId="{65FEF08E-9A7A-4269-A710-067DCE9276B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E308D5-5F68-47AB-A730-999213B9D3B9}"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fr-FR"/>
        </a:p>
      </dgm:t>
    </dgm:pt>
    <dgm:pt modelId="{A5FBB9F7-7E04-4D38-96D5-E46AA8150760}">
      <dgm:prSet phldrT="[Texte]"/>
      <dgm:spPr/>
      <dgm:t>
        <a:bodyPr/>
        <a:lstStyle/>
        <a:p>
          <a:r>
            <a:rPr lang="fr-FR" dirty="0"/>
            <a:t>Introduction</a:t>
          </a:r>
        </a:p>
      </dgm:t>
    </dgm:pt>
    <dgm:pt modelId="{2C90ABE5-8A1A-407A-B81E-920F991CF2FA}" type="parTrans" cxnId="{4AFC0446-0328-4BED-A211-DCE9FA14F216}">
      <dgm:prSet/>
      <dgm:spPr/>
      <dgm:t>
        <a:bodyPr/>
        <a:lstStyle/>
        <a:p>
          <a:endParaRPr lang="fr-FR"/>
        </a:p>
      </dgm:t>
    </dgm:pt>
    <dgm:pt modelId="{6C76F2FC-6BE3-446A-A9E2-C2179A615D57}" type="sibTrans" cxnId="{4AFC0446-0328-4BED-A211-DCE9FA14F216}">
      <dgm:prSet/>
      <dgm:spPr/>
      <dgm:t>
        <a:bodyPr/>
        <a:lstStyle/>
        <a:p>
          <a:endParaRPr lang="fr-FR"/>
        </a:p>
      </dgm:t>
    </dgm:pt>
    <dgm:pt modelId="{24F73203-F2EF-4709-AAA6-052241A94635}">
      <dgm:prSet phldrT="[Texte]"/>
      <dgm:spPr/>
      <dgm:t>
        <a:bodyPr/>
        <a:lstStyle/>
        <a:p>
          <a:r>
            <a:rPr lang="fr-FR" dirty="0"/>
            <a:t>Notion d’ESS et formes juridiques</a:t>
          </a:r>
        </a:p>
      </dgm:t>
    </dgm:pt>
    <dgm:pt modelId="{70CB9F6E-1789-4A5D-8466-4661E82F1C31}" type="parTrans" cxnId="{9BD429C1-A4D2-4C04-8022-276B77C2FD78}">
      <dgm:prSet/>
      <dgm:spPr/>
      <dgm:t>
        <a:bodyPr/>
        <a:lstStyle/>
        <a:p>
          <a:endParaRPr lang="fr-FR"/>
        </a:p>
      </dgm:t>
    </dgm:pt>
    <dgm:pt modelId="{8FB3C3C8-A4C4-4B94-918D-72BC7B27869D}" type="sibTrans" cxnId="{9BD429C1-A4D2-4C04-8022-276B77C2FD78}">
      <dgm:prSet/>
      <dgm:spPr/>
      <dgm:t>
        <a:bodyPr/>
        <a:lstStyle/>
        <a:p>
          <a:endParaRPr lang="fr-FR"/>
        </a:p>
      </dgm:t>
    </dgm:pt>
    <dgm:pt modelId="{F8929EAA-6D01-496B-9F0C-A2ED5AF14140}">
      <dgm:prSet phldrT="[Texte]"/>
      <dgm:spPr/>
      <dgm:t>
        <a:bodyPr/>
        <a:lstStyle/>
        <a:p>
          <a:r>
            <a:rPr lang="fr-FR" dirty="0" smtClean="0"/>
            <a:t>Construire son offre</a:t>
          </a:r>
          <a:endParaRPr lang="fr-FR" dirty="0"/>
        </a:p>
      </dgm:t>
    </dgm:pt>
    <dgm:pt modelId="{FF55BA17-0936-4C35-A5BD-D8DDCACA60BC}" type="parTrans" cxnId="{B94EDA5E-D9A9-4D39-B699-1BF9A1E82C59}">
      <dgm:prSet/>
      <dgm:spPr/>
      <dgm:t>
        <a:bodyPr/>
        <a:lstStyle/>
        <a:p>
          <a:endParaRPr lang="fr-FR"/>
        </a:p>
      </dgm:t>
    </dgm:pt>
    <dgm:pt modelId="{36B664C0-1034-4D4A-9260-A707EB27840A}" type="sibTrans" cxnId="{B94EDA5E-D9A9-4D39-B699-1BF9A1E82C59}">
      <dgm:prSet/>
      <dgm:spPr/>
      <dgm:t>
        <a:bodyPr/>
        <a:lstStyle/>
        <a:p>
          <a:endParaRPr lang="fr-FR"/>
        </a:p>
      </dgm:t>
    </dgm:pt>
    <dgm:pt modelId="{6A576BB9-A2D0-40D4-A59C-2C7B4FAB1A3B}">
      <dgm:prSet phldrT="[Texte]"/>
      <dgm:spPr/>
      <dgm:t>
        <a:bodyPr/>
        <a:lstStyle/>
        <a:p>
          <a:r>
            <a:rPr lang="fr-FR" dirty="0" smtClean="0"/>
            <a:t>Questions à se poser</a:t>
          </a:r>
          <a:endParaRPr lang="fr-FR" dirty="0"/>
        </a:p>
      </dgm:t>
    </dgm:pt>
    <dgm:pt modelId="{36692A17-EA02-45BA-BE20-FDA04E615645}" type="parTrans" cxnId="{41F1EBA5-FA71-42D7-9476-9ED70319D9CA}">
      <dgm:prSet/>
      <dgm:spPr/>
      <dgm:t>
        <a:bodyPr/>
        <a:lstStyle/>
        <a:p>
          <a:endParaRPr lang="fr-FR"/>
        </a:p>
      </dgm:t>
    </dgm:pt>
    <dgm:pt modelId="{B611345A-EBF9-4EFA-9E9F-C1B0535CFBD9}" type="sibTrans" cxnId="{41F1EBA5-FA71-42D7-9476-9ED70319D9CA}">
      <dgm:prSet/>
      <dgm:spPr/>
      <dgm:t>
        <a:bodyPr/>
        <a:lstStyle/>
        <a:p>
          <a:endParaRPr lang="fr-FR"/>
        </a:p>
      </dgm:t>
    </dgm:pt>
    <dgm:pt modelId="{CC3413B3-49B3-49DE-8D16-417940DA4935}">
      <dgm:prSet phldrT="[Texte]"/>
      <dgm:spPr/>
      <dgm:t>
        <a:bodyPr/>
        <a:lstStyle/>
        <a:p>
          <a:r>
            <a:rPr lang="fr-FR" dirty="0"/>
            <a:t>A vous de jouer!</a:t>
          </a:r>
        </a:p>
      </dgm:t>
    </dgm:pt>
    <dgm:pt modelId="{112F5F88-A6BF-494C-A77C-D2D0AEC37A6E}" type="parTrans" cxnId="{F74273E7-A872-4B03-9868-B9219B17504B}">
      <dgm:prSet/>
      <dgm:spPr/>
      <dgm:t>
        <a:bodyPr/>
        <a:lstStyle/>
        <a:p>
          <a:endParaRPr lang="fr-FR"/>
        </a:p>
      </dgm:t>
    </dgm:pt>
    <dgm:pt modelId="{DF97C10E-9FA4-406D-A5AE-1A333958038A}" type="sibTrans" cxnId="{F74273E7-A872-4B03-9868-B9219B17504B}">
      <dgm:prSet/>
      <dgm:spPr/>
      <dgm:t>
        <a:bodyPr/>
        <a:lstStyle/>
        <a:p>
          <a:endParaRPr lang="fr-FR"/>
        </a:p>
      </dgm:t>
    </dgm:pt>
    <dgm:pt modelId="{74A7A7E3-029A-49DE-8445-84DC171C0282}">
      <dgm:prSet phldrT="[Texte]"/>
      <dgm:spPr/>
      <dgm:t>
        <a:bodyPr/>
        <a:lstStyle/>
        <a:p>
          <a:r>
            <a:rPr lang="fr-FR" dirty="0"/>
            <a:t>Conclusion</a:t>
          </a:r>
        </a:p>
      </dgm:t>
    </dgm:pt>
    <dgm:pt modelId="{66E12E29-D390-4CD6-BC09-17C7F499804F}" type="parTrans" cxnId="{E40DB28D-45E6-485C-9621-3E0E02D45414}">
      <dgm:prSet/>
      <dgm:spPr/>
      <dgm:t>
        <a:bodyPr/>
        <a:lstStyle/>
        <a:p>
          <a:endParaRPr lang="fr-FR"/>
        </a:p>
      </dgm:t>
    </dgm:pt>
    <dgm:pt modelId="{58E3C495-E174-4FAA-B185-8574BA43A90A}" type="sibTrans" cxnId="{E40DB28D-45E6-485C-9621-3E0E02D45414}">
      <dgm:prSet/>
      <dgm:spPr/>
      <dgm:t>
        <a:bodyPr/>
        <a:lstStyle/>
        <a:p>
          <a:endParaRPr lang="fr-FR"/>
        </a:p>
      </dgm:t>
    </dgm:pt>
    <dgm:pt modelId="{43C62915-5DE5-4845-8BEA-770899765B12}" type="pres">
      <dgm:prSet presAssocID="{4DE308D5-5F68-47AB-A730-999213B9D3B9}" presName="Name0" presStyleCnt="0">
        <dgm:presLayoutVars>
          <dgm:chMax val="7"/>
          <dgm:chPref val="7"/>
          <dgm:dir/>
        </dgm:presLayoutVars>
      </dgm:prSet>
      <dgm:spPr/>
      <dgm:t>
        <a:bodyPr/>
        <a:lstStyle/>
        <a:p>
          <a:endParaRPr lang="fr-FR"/>
        </a:p>
      </dgm:t>
    </dgm:pt>
    <dgm:pt modelId="{0C3942F2-0B7C-4712-9B7E-C14621A563AB}" type="pres">
      <dgm:prSet presAssocID="{4DE308D5-5F68-47AB-A730-999213B9D3B9}" presName="Name1" presStyleCnt="0"/>
      <dgm:spPr/>
    </dgm:pt>
    <dgm:pt modelId="{71F460EB-90B6-41AE-B666-2B91D7497F5F}" type="pres">
      <dgm:prSet presAssocID="{4DE308D5-5F68-47AB-A730-999213B9D3B9}" presName="cycle" presStyleCnt="0"/>
      <dgm:spPr/>
    </dgm:pt>
    <dgm:pt modelId="{E5C38DCB-1E6E-48CE-92E4-EA35372B978F}" type="pres">
      <dgm:prSet presAssocID="{4DE308D5-5F68-47AB-A730-999213B9D3B9}" presName="srcNode" presStyleLbl="node1" presStyleIdx="0" presStyleCnt="6"/>
      <dgm:spPr/>
    </dgm:pt>
    <dgm:pt modelId="{EAF5E6DC-88BA-4D99-A343-D9C15120C70D}" type="pres">
      <dgm:prSet presAssocID="{4DE308D5-5F68-47AB-A730-999213B9D3B9}" presName="conn" presStyleLbl="parChTrans1D2" presStyleIdx="0" presStyleCnt="1"/>
      <dgm:spPr/>
      <dgm:t>
        <a:bodyPr/>
        <a:lstStyle/>
        <a:p>
          <a:endParaRPr lang="fr-FR"/>
        </a:p>
      </dgm:t>
    </dgm:pt>
    <dgm:pt modelId="{6B8E2E5B-D93B-431F-A8A6-F2D658DD4823}" type="pres">
      <dgm:prSet presAssocID="{4DE308D5-5F68-47AB-A730-999213B9D3B9}" presName="extraNode" presStyleLbl="node1" presStyleIdx="0" presStyleCnt="6"/>
      <dgm:spPr/>
    </dgm:pt>
    <dgm:pt modelId="{122979E2-140D-4C14-8DD4-E3AF5CA7C7BB}" type="pres">
      <dgm:prSet presAssocID="{4DE308D5-5F68-47AB-A730-999213B9D3B9}" presName="dstNode" presStyleLbl="node1" presStyleIdx="0" presStyleCnt="6"/>
      <dgm:spPr/>
    </dgm:pt>
    <dgm:pt modelId="{D6160988-2FC5-4CD9-90D5-54A2CDEFC1A6}" type="pres">
      <dgm:prSet presAssocID="{A5FBB9F7-7E04-4D38-96D5-E46AA8150760}" presName="text_1" presStyleLbl="node1" presStyleIdx="0" presStyleCnt="6">
        <dgm:presLayoutVars>
          <dgm:bulletEnabled val="1"/>
        </dgm:presLayoutVars>
      </dgm:prSet>
      <dgm:spPr/>
      <dgm:t>
        <a:bodyPr/>
        <a:lstStyle/>
        <a:p>
          <a:endParaRPr lang="fr-FR"/>
        </a:p>
      </dgm:t>
    </dgm:pt>
    <dgm:pt modelId="{A6CA4BD1-E4CB-4DA0-9496-4AF2D98339E6}" type="pres">
      <dgm:prSet presAssocID="{A5FBB9F7-7E04-4D38-96D5-E46AA8150760}" presName="accent_1" presStyleCnt="0"/>
      <dgm:spPr/>
    </dgm:pt>
    <dgm:pt modelId="{1C8BF6BE-7E9A-4990-BA01-2B94E849830B}" type="pres">
      <dgm:prSet presAssocID="{A5FBB9F7-7E04-4D38-96D5-E46AA8150760}" presName="accentRepeatNode" presStyleLbl="solidFgAcc1" presStyleIdx="0" presStyleCnt="6"/>
      <dgm:spPr/>
    </dgm:pt>
    <dgm:pt modelId="{FEA57BE5-AE41-4A15-AACF-D8C9751D6162}" type="pres">
      <dgm:prSet presAssocID="{24F73203-F2EF-4709-AAA6-052241A94635}" presName="text_2" presStyleLbl="node1" presStyleIdx="1" presStyleCnt="6">
        <dgm:presLayoutVars>
          <dgm:bulletEnabled val="1"/>
        </dgm:presLayoutVars>
      </dgm:prSet>
      <dgm:spPr/>
      <dgm:t>
        <a:bodyPr/>
        <a:lstStyle/>
        <a:p>
          <a:endParaRPr lang="fr-FR"/>
        </a:p>
      </dgm:t>
    </dgm:pt>
    <dgm:pt modelId="{208EB7F8-0D38-4F73-A033-7B7EE01A7EDD}" type="pres">
      <dgm:prSet presAssocID="{24F73203-F2EF-4709-AAA6-052241A94635}" presName="accent_2" presStyleCnt="0"/>
      <dgm:spPr/>
    </dgm:pt>
    <dgm:pt modelId="{6CA9D060-B89B-4097-808E-24325578C6D0}" type="pres">
      <dgm:prSet presAssocID="{24F73203-F2EF-4709-AAA6-052241A94635}" presName="accentRepeatNode" presStyleLbl="solidFgAcc1" presStyleIdx="1" presStyleCnt="6"/>
      <dgm:spPr>
        <a:solidFill>
          <a:srgbClr val="C00000"/>
        </a:solidFill>
      </dgm:spPr>
    </dgm:pt>
    <dgm:pt modelId="{B933CE01-319B-4FA8-9192-48CD42FC5B78}" type="pres">
      <dgm:prSet presAssocID="{F8929EAA-6D01-496B-9F0C-A2ED5AF14140}" presName="text_3" presStyleLbl="node1" presStyleIdx="2" presStyleCnt="6">
        <dgm:presLayoutVars>
          <dgm:bulletEnabled val="1"/>
        </dgm:presLayoutVars>
      </dgm:prSet>
      <dgm:spPr/>
      <dgm:t>
        <a:bodyPr/>
        <a:lstStyle/>
        <a:p>
          <a:endParaRPr lang="fr-FR"/>
        </a:p>
      </dgm:t>
    </dgm:pt>
    <dgm:pt modelId="{DACA7116-A6CE-4E95-AAA8-12C96A288DF8}" type="pres">
      <dgm:prSet presAssocID="{F8929EAA-6D01-496B-9F0C-A2ED5AF14140}" presName="accent_3" presStyleCnt="0"/>
      <dgm:spPr/>
    </dgm:pt>
    <dgm:pt modelId="{3A0FA3B8-2CE2-47A8-B4D9-2BF1AF375C31}" type="pres">
      <dgm:prSet presAssocID="{F8929EAA-6D01-496B-9F0C-A2ED5AF14140}" presName="accentRepeatNode" presStyleLbl="solidFgAcc1" presStyleIdx="2" presStyleCnt="6"/>
      <dgm:spPr/>
    </dgm:pt>
    <dgm:pt modelId="{F5A1E1D4-E8DD-46ED-92F7-13AA559F107B}" type="pres">
      <dgm:prSet presAssocID="{6A576BB9-A2D0-40D4-A59C-2C7B4FAB1A3B}" presName="text_4" presStyleLbl="node1" presStyleIdx="3" presStyleCnt="6">
        <dgm:presLayoutVars>
          <dgm:bulletEnabled val="1"/>
        </dgm:presLayoutVars>
      </dgm:prSet>
      <dgm:spPr/>
      <dgm:t>
        <a:bodyPr/>
        <a:lstStyle/>
        <a:p>
          <a:endParaRPr lang="fr-FR"/>
        </a:p>
      </dgm:t>
    </dgm:pt>
    <dgm:pt modelId="{21A8D4C3-2143-460A-A505-E71D3B99C5A2}" type="pres">
      <dgm:prSet presAssocID="{6A576BB9-A2D0-40D4-A59C-2C7B4FAB1A3B}" presName="accent_4" presStyleCnt="0"/>
      <dgm:spPr/>
    </dgm:pt>
    <dgm:pt modelId="{71EAEA98-6CCB-4544-BD1F-7183241C1E9D}" type="pres">
      <dgm:prSet presAssocID="{6A576BB9-A2D0-40D4-A59C-2C7B4FAB1A3B}" presName="accentRepeatNode" presStyleLbl="solidFgAcc1" presStyleIdx="3" presStyleCnt="6"/>
      <dgm:spPr/>
    </dgm:pt>
    <dgm:pt modelId="{694D776C-0D2C-4E34-8F00-D9C417C65D8B}" type="pres">
      <dgm:prSet presAssocID="{CC3413B3-49B3-49DE-8D16-417940DA4935}" presName="text_5" presStyleLbl="node1" presStyleIdx="4" presStyleCnt="6">
        <dgm:presLayoutVars>
          <dgm:bulletEnabled val="1"/>
        </dgm:presLayoutVars>
      </dgm:prSet>
      <dgm:spPr/>
      <dgm:t>
        <a:bodyPr/>
        <a:lstStyle/>
        <a:p>
          <a:endParaRPr lang="fr-FR"/>
        </a:p>
      </dgm:t>
    </dgm:pt>
    <dgm:pt modelId="{CB904406-1473-4D02-9896-5F5F0BB3E859}" type="pres">
      <dgm:prSet presAssocID="{CC3413B3-49B3-49DE-8D16-417940DA4935}" presName="accent_5" presStyleCnt="0"/>
      <dgm:spPr/>
    </dgm:pt>
    <dgm:pt modelId="{8D6BC57F-1BCA-426A-B6F3-C33BC973D29A}" type="pres">
      <dgm:prSet presAssocID="{CC3413B3-49B3-49DE-8D16-417940DA4935}" presName="accentRepeatNode" presStyleLbl="solidFgAcc1" presStyleIdx="4" presStyleCnt="6"/>
      <dgm:spPr/>
    </dgm:pt>
    <dgm:pt modelId="{4BAB646B-A263-4777-926D-D09E86BACADB}" type="pres">
      <dgm:prSet presAssocID="{74A7A7E3-029A-49DE-8445-84DC171C0282}" presName="text_6" presStyleLbl="node1" presStyleIdx="5" presStyleCnt="6">
        <dgm:presLayoutVars>
          <dgm:bulletEnabled val="1"/>
        </dgm:presLayoutVars>
      </dgm:prSet>
      <dgm:spPr/>
      <dgm:t>
        <a:bodyPr/>
        <a:lstStyle/>
        <a:p>
          <a:endParaRPr lang="fr-FR"/>
        </a:p>
      </dgm:t>
    </dgm:pt>
    <dgm:pt modelId="{64F68FB6-1EA2-4F16-8F18-7C053DB38EEF}" type="pres">
      <dgm:prSet presAssocID="{74A7A7E3-029A-49DE-8445-84DC171C0282}" presName="accent_6" presStyleCnt="0"/>
      <dgm:spPr/>
    </dgm:pt>
    <dgm:pt modelId="{0C5A940E-2A5B-4AD7-9604-985822229BAE}" type="pres">
      <dgm:prSet presAssocID="{74A7A7E3-029A-49DE-8445-84DC171C0282}" presName="accentRepeatNode" presStyleLbl="solidFgAcc1" presStyleIdx="5" presStyleCnt="6"/>
      <dgm:spPr/>
    </dgm:pt>
  </dgm:ptLst>
  <dgm:cxnLst>
    <dgm:cxn modelId="{4AFC0446-0328-4BED-A211-DCE9FA14F216}" srcId="{4DE308D5-5F68-47AB-A730-999213B9D3B9}" destId="{A5FBB9F7-7E04-4D38-96D5-E46AA8150760}" srcOrd="0" destOrd="0" parTransId="{2C90ABE5-8A1A-407A-B81E-920F991CF2FA}" sibTransId="{6C76F2FC-6BE3-446A-A9E2-C2179A615D57}"/>
    <dgm:cxn modelId="{DAD2A956-D0FB-4635-B6EF-EA2B6E234898}" type="presOf" srcId="{4DE308D5-5F68-47AB-A730-999213B9D3B9}" destId="{43C62915-5DE5-4845-8BEA-770899765B12}" srcOrd="0" destOrd="0" presId="urn:microsoft.com/office/officeart/2008/layout/VerticalCurvedList"/>
    <dgm:cxn modelId="{D06F72A4-87D3-4A7F-9639-74BBA34A394D}" type="presOf" srcId="{CC3413B3-49B3-49DE-8D16-417940DA4935}" destId="{694D776C-0D2C-4E34-8F00-D9C417C65D8B}" srcOrd="0" destOrd="0" presId="urn:microsoft.com/office/officeart/2008/layout/VerticalCurvedList"/>
    <dgm:cxn modelId="{B2F9D151-D62D-46CC-9ADF-2DC765325B05}" type="presOf" srcId="{F8929EAA-6D01-496B-9F0C-A2ED5AF14140}" destId="{B933CE01-319B-4FA8-9192-48CD42FC5B78}" srcOrd="0" destOrd="0" presId="urn:microsoft.com/office/officeart/2008/layout/VerticalCurvedList"/>
    <dgm:cxn modelId="{F74273E7-A872-4B03-9868-B9219B17504B}" srcId="{4DE308D5-5F68-47AB-A730-999213B9D3B9}" destId="{CC3413B3-49B3-49DE-8D16-417940DA4935}" srcOrd="4" destOrd="0" parTransId="{112F5F88-A6BF-494C-A77C-D2D0AEC37A6E}" sibTransId="{DF97C10E-9FA4-406D-A5AE-1A333958038A}"/>
    <dgm:cxn modelId="{41F1EBA5-FA71-42D7-9476-9ED70319D9CA}" srcId="{4DE308D5-5F68-47AB-A730-999213B9D3B9}" destId="{6A576BB9-A2D0-40D4-A59C-2C7B4FAB1A3B}" srcOrd="3" destOrd="0" parTransId="{36692A17-EA02-45BA-BE20-FDA04E615645}" sibTransId="{B611345A-EBF9-4EFA-9E9F-C1B0535CFBD9}"/>
    <dgm:cxn modelId="{FE583D0D-3E4D-4154-B7D0-C9801626F76C}" type="presOf" srcId="{6C76F2FC-6BE3-446A-A9E2-C2179A615D57}" destId="{EAF5E6DC-88BA-4D99-A343-D9C15120C70D}" srcOrd="0" destOrd="0" presId="urn:microsoft.com/office/officeart/2008/layout/VerticalCurvedList"/>
    <dgm:cxn modelId="{9BD429C1-A4D2-4C04-8022-276B77C2FD78}" srcId="{4DE308D5-5F68-47AB-A730-999213B9D3B9}" destId="{24F73203-F2EF-4709-AAA6-052241A94635}" srcOrd="1" destOrd="0" parTransId="{70CB9F6E-1789-4A5D-8466-4661E82F1C31}" sibTransId="{8FB3C3C8-A4C4-4B94-918D-72BC7B27869D}"/>
    <dgm:cxn modelId="{67AB0708-2ACF-4A10-A15F-ABC963ABC9ED}" type="presOf" srcId="{74A7A7E3-029A-49DE-8445-84DC171C0282}" destId="{4BAB646B-A263-4777-926D-D09E86BACADB}" srcOrd="0" destOrd="0" presId="urn:microsoft.com/office/officeart/2008/layout/VerticalCurvedList"/>
    <dgm:cxn modelId="{5CC98E49-207E-4EDB-95FF-067F6661ADB9}" type="presOf" srcId="{A5FBB9F7-7E04-4D38-96D5-E46AA8150760}" destId="{D6160988-2FC5-4CD9-90D5-54A2CDEFC1A6}" srcOrd="0" destOrd="0" presId="urn:microsoft.com/office/officeart/2008/layout/VerticalCurvedList"/>
    <dgm:cxn modelId="{E40DB28D-45E6-485C-9621-3E0E02D45414}" srcId="{4DE308D5-5F68-47AB-A730-999213B9D3B9}" destId="{74A7A7E3-029A-49DE-8445-84DC171C0282}" srcOrd="5" destOrd="0" parTransId="{66E12E29-D390-4CD6-BC09-17C7F499804F}" sibTransId="{58E3C495-E174-4FAA-B185-8574BA43A90A}"/>
    <dgm:cxn modelId="{B2940845-BB77-481E-A278-F994090D7135}" type="presOf" srcId="{24F73203-F2EF-4709-AAA6-052241A94635}" destId="{FEA57BE5-AE41-4A15-AACF-D8C9751D6162}" srcOrd="0" destOrd="0" presId="urn:microsoft.com/office/officeart/2008/layout/VerticalCurvedList"/>
    <dgm:cxn modelId="{B94EDA5E-D9A9-4D39-B699-1BF9A1E82C59}" srcId="{4DE308D5-5F68-47AB-A730-999213B9D3B9}" destId="{F8929EAA-6D01-496B-9F0C-A2ED5AF14140}" srcOrd="2" destOrd="0" parTransId="{FF55BA17-0936-4C35-A5BD-D8DDCACA60BC}" sibTransId="{36B664C0-1034-4D4A-9260-A707EB27840A}"/>
    <dgm:cxn modelId="{10E69D4D-5682-4898-BC50-D99AE55958CA}" type="presOf" srcId="{6A576BB9-A2D0-40D4-A59C-2C7B4FAB1A3B}" destId="{F5A1E1D4-E8DD-46ED-92F7-13AA559F107B}" srcOrd="0" destOrd="0" presId="urn:microsoft.com/office/officeart/2008/layout/VerticalCurvedList"/>
    <dgm:cxn modelId="{C6F66D16-9542-4DB7-9F88-46C6293D0384}" type="presParOf" srcId="{43C62915-5DE5-4845-8BEA-770899765B12}" destId="{0C3942F2-0B7C-4712-9B7E-C14621A563AB}" srcOrd="0" destOrd="0" presId="urn:microsoft.com/office/officeart/2008/layout/VerticalCurvedList"/>
    <dgm:cxn modelId="{F752CB23-A495-401D-961D-532D03A4CBC4}" type="presParOf" srcId="{0C3942F2-0B7C-4712-9B7E-C14621A563AB}" destId="{71F460EB-90B6-41AE-B666-2B91D7497F5F}" srcOrd="0" destOrd="0" presId="urn:microsoft.com/office/officeart/2008/layout/VerticalCurvedList"/>
    <dgm:cxn modelId="{FA40D56F-DDB3-4E38-9A26-BE275E4B95AF}" type="presParOf" srcId="{71F460EB-90B6-41AE-B666-2B91D7497F5F}" destId="{E5C38DCB-1E6E-48CE-92E4-EA35372B978F}" srcOrd="0" destOrd="0" presId="urn:microsoft.com/office/officeart/2008/layout/VerticalCurvedList"/>
    <dgm:cxn modelId="{2C155F06-3F32-4CBB-81ED-CA4166E25E90}" type="presParOf" srcId="{71F460EB-90B6-41AE-B666-2B91D7497F5F}" destId="{EAF5E6DC-88BA-4D99-A343-D9C15120C70D}" srcOrd="1" destOrd="0" presId="urn:microsoft.com/office/officeart/2008/layout/VerticalCurvedList"/>
    <dgm:cxn modelId="{214D15A9-F0A2-47CF-991B-CA25E4E87EA0}" type="presParOf" srcId="{71F460EB-90B6-41AE-B666-2B91D7497F5F}" destId="{6B8E2E5B-D93B-431F-A8A6-F2D658DD4823}" srcOrd="2" destOrd="0" presId="urn:microsoft.com/office/officeart/2008/layout/VerticalCurvedList"/>
    <dgm:cxn modelId="{4F6C0AC9-5409-4A31-B08C-BD9B382E94DE}" type="presParOf" srcId="{71F460EB-90B6-41AE-B666-2B91D7497F5F}" destId="{122979E2-140D-4C14-8DD4-E3AF5CA7C7BB}" srcOrd="3" destOrd="0" presId="urn:microsoft.com/office/officeart/2008/layout/VerticalCurvedList"/>
    <dgm:cxn modelId="{EB701878-9728-4DFC-BEBA-2EDADA198442}" type="presParOf" srcId="{0C3942F2-0B7C-4712-9B7E-C14621A563AB}" destId="{D6160988-2FC5-4CD9-90D5-54A2CDEFC1A6}" srcOrd="1" destOrd="0" presId="urn:microsoft.com/office/officeart/2008/layout/VerticalCurvedList"/>
    <dgm:cxn modelId="{5E66E5F0-2807-4696-AB5A-7B50A401497A}" type="presParOf" srcId="{0C3942F2-0B7C-4712-9B7E-C14621A563AB}" destId="{A6CA4BD1-E4CB-4DA0-9496-4AF2D98339E6}" srcOrd="2" destOrd="0" presId="urn:microsoft.com/office/officeart/2008/layout/VerticalCurvedList"/>
    <dgm:cxn modelId="{6B1ECBB8-0BA2-4A2F-984A-DE603EED48FD}" type="presParOf" srcId="{A6CA4BD1-E4CB-4DA0-9496-4AF2D98339E6}" destId="{1C8BF6BE-7E9A-4990-BA01-2B94E849830B}" srcOrd="0" destOrd="0" presId="urn:microsoft.com/office/officeart/2008/layout/VerticalCurvedList"/>
    <dgm:cxn modelId="{97890BBC-9F47-4EB9-B1B1-3C7B9C4160FB}" type="presParOf" srcId="{0C3942F2-0B7C-4712-9B7E-C14621A563AB}" destId="{FEA57BE5-AE41-4A15-AACF-D8C9751D6162}" srcOrd="3" destOrd="0" presId="urn:microsoft.com/office/officeart/2008/layout/VerticalCurvedList"/>
    <dgm:cxn modelId="{A731A284-08A6-4A07-8E88-093E6150DB30}" type="presParOf" srcId="{0C3942F2-0B7C-4712-9B7E-C14621A563AB}" destId="{208EB7F8-0D38-4F73-A033-7B7EE01A7EDD}" srcOrd="4" destOrd="0" presId="urn:microsoft.com/office/officeart/2008/layout/VerticalCurvedList"/>
    <dgm:cxn modelId="{2872A8BA-9159-49B0-9548-F9A4F7CBD056}" type="presParOf" srcId="{208EB7F8-0D38-4F73-A033-7B7EE01A7EDD}" destId="{6CA9D060-B89B-4097-808E-24325578C6D0}" srcOrd="0" destOrd="0" presId="urn:microsoft.com/office/officeart/2008/layout/VerticalCurvedList"/>
    <dgm:cxn modelId="{50919125-3C1C-4DC6-BF22-6D3DEC455CAE}" type="presParOf" srcId="{0C3942F2-0B7C-4712-9B7E-C14621A563AB}" destId="{B933CE01-319B-4FA8-9192-48CD42FC5B78}" srcOrd="5" destOrd="0" presId="urn:microsoft.com/office/officeart/2008/layout/VerticalCurvedList"/>
    <dgm:cxn modelId="{3A8D9853-AEAD-4859-AC36-96998EDEC9A0}" type="presParOf" srcId="{0C3942F2-0B7C-4712-9B7E-C14621A563AB}" destId="{DACA7116-A6CE-4E95-AAA8-12C96A288DF8}" srcOrd="6" destOrd="0" presId="urn:microsoft.com/office/officeart/2008/layout/VerticalCurvedList"/>
    <dgm:cxn modelId="{23015DF4-99C3-4341-8E68-52FB54C571D5}" type="presParOf" srcId="{DACA7116-A6CE-4E95-AAA8-12C96A288DF8}" destId="{3A0FA3B8-2CE2-47A8-B4D9-2BF1AF375C31}" srcOrd="0" destOrd="0" presId="urn:microsoft.com/office/officeart/2008/layout/VerticalCurvedList"/>
    <dgm:cxn modelId="{A6F1404D-03C9-4A39-BB7A-998D138B1C1C}" type="presParOf" srcId="{0C3942F2-0B7C-4712-9B7E-C14621A563AB}" destId="{F5A1E1D4-E8DD-46ED-92F7-13AA559F107B}" srcOrd="7" destOrd="0" presId="urn:microsoft.com/office/officeart/2008/layout/VerticalCurvedList"/>
    <dgm:cxn modelId="{C7D901BF-7167-40C5-9C28-C68C39CB3DED}" type="presParOf" srcId="{0C3942F2-0B7C-4712-9B7E-C14621A563AB}" destId="{21A8D4C3-2143-460A-A505-E71D3B99C5A2}" srcOrd="8" destOrd="0" presId="urn:microsoft.com/office/officeart/2008/layout/VerticalCurvedList"/>
    <dgm:cxn modelId="{2F58D87B-14AD-4D80-A03A-B4F290E02256}" type="presParOf" srcId="{21A8D4C3-2143-460A-A505-E71D3B99C5A2}" destId="{71EAEA98-6CCB-4544-BD1F-7183241C1E9D}" srcOrd="0" destOrd="0" presId="urn:microsoft.com/office/officeart/2008/layout/VerticalCurvedList"/>
    <dgm:cxn modelId="{DD5CB3E5-6402-4110-81DD-553C50795067}" type="presParOf" srcId="{0C3942F2-0B7C-4712-9B7E-C14621A563AB}" destId="{694D776C-0D2C-4E34-8F00-D9C417C65D8B}" srcOrd="9" destOrd="0" presId="urn:microsoft.com/office/officeart/2008/layout/VerticalCurvedList"/>
    <dgm:cxn modelId="{33B94EBC-5092-4771-8DE1-3CF3C817F0D9}" type="presParOf" srcId="{0C3942F2-0B7C-4712-9B7E-C14621A563AB}" destId="{CB904406-1473-4D02-9896-5F5F0BB3E859}" srcOrd="10" destOrd="0" presId="urn:microsoft.com/office/officeart/2008/layout/VerticalCurvedList"/>
    <dgm:cxn modelId="{425465C3-1060-4EAD-8AB3-4D5A731D9832}" type="presParOf" srcId="{CB904406-1473-4D02-9896-5F5F0BB3E859}" destId="{8D6BC57F-1BCA-426A-B6F3-C33BC973D29A}" srcOrd="0" destOrd="0" presId="urn:microsoft.com/office/officeart/2008/layout/VerticalCurvedList"/>
    <dgm:cxn modelId="{3F031368-3569-465C-99AD-11CCA1A12E27}" type="presParOf" srcId="{0C3942F2-0B7C-4712-9B7E-C14621A563AB}" destId="{4BAB646B-A263-4777-926D-D09E86BACADB}" srcOrd="11" destOrd="0" presId="urn:microsoft.com/office/officeart/2008/layout/VerticalCurvedList"/>
    <dgm:cxn modelId="{CF2D383F-6D3E-41FB-8BE0-1350BB81B233}" type="presParOf" srcId="{0C3942F2-0B7C-4712-9B7E-C14621A563AB}" destId="{64F68FB6-1EA2-4F16-8F18-7C053DB38EEF}" srcOrd="12" destOrd="0" presId="urn:microsoft.com/office/officeart/2008/layout/VerticalCurvedList"/>
    <dgm:cxn modelId="{F0DCC5EB-E551-4078-B8B2-AD19FE84100C}" type="presParOf" srcId="{64F68FB6-1EA2-4F16-8F18-7C053DB38EEF}" destId="{0C5A940E-2A5B-4AD7-9604-985822229B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1EE9FD-2959-4A52-9AE1-9A29D133FBD5}" type="doc">
      <dgm:prSet loTypeId="urn:microsoft.com/office/officeart/2005/8/layout/venn1" loCatId="relationship" qsTypeId="urn:microsoft.com/office/officeart/2005/8/quickstyle/simple1" qsCatId="simple" csTypeId="urn:microsoft.com/office/officeart/2005/8/colors/accent2_2" csCatId="accent2" phldr="1"/>
      <dgm:spPr/>
    </dgm:pt>
    <dgm:pt modelId="{27410F8C-54D5-47CD-BF5B-36DEDFEF7550}">
      <dgm:prSet phldrT="[Texte]" custT="1"/>
      <dgm:spPr/>
      <dgm:t>
        <a:bodyPr/>
        <a:lstStyle/>
        <a:p>
          <a:r>
            <a:rPr lang="fr-FR" sz="1800" dirty="0"/>
            <a:t>ESS</a:t>
          </a:r>
        </a:p>
      </dgm:t>
    </dgm:pt>
    <dgm:pt modelId="{F19B5DD4-CF89-4965-8247-F2FB0D7CDE67}" type="parTrans" cxnId="{8D31C61D-EDFF-4D1A-9A46-35D6E94315E9}">
      <dgm:prSet/>
      <dgm:spPr/>
      <dgm:t>
        <a:bodyPr/>
        <a:lstStyle/>
        <a:p>
          <a:endParaRPr lang="fr-FR"/>
        </a:p>
      </dgm:t>
    </dgm:pt>
    <dgm:pt modelId="{F7B3D822-638C-4EB6-A2F0-F249357D00D2}" type="sibTrans" cxnId="{8D31C61D-EDFF-4D1A-9A46-35D6E94315E9}">
      <dgm:prSet/>
      <dgm:spPr/>
      <dgm:t>
        <a:bodyPr/>
        <a:lstStyle/>
        <a:p>
          <a:endParaRPr lang="fr-FR"/>
        </a:p>
      </dgm:t>
    </dgm:pt>
    <dgm:pt modelId="{402D6FB7-466C-45CA-B344-7D994FDD5CDD}">
      <dgm:prSet phldrT="[Texte]" custT="1"/>
      <dgm:spPr/>
      <dgm:t>
        <a:bodyPr/>
        <a:lstStyle/>
        <a:p>
          <a:r>
            <a:rPr lang="fr-FR" sz="1800" dirty="0"/>
            <a:t>RSE</a:t>
          </a:r>
        </a:p>
      </dgm:t>
    </dgm:pt>
    <dgm:pt modelId="{CAA58801-9F26-4BBF-9437-A671214FD6FD}" type="parTrans" cxnId="{97F8253B-5733-4A5B-9CF7-181BADDFED1D}">
      <dgm:prSet/>
      <dgm:spPr/>
      <dgm:t>
        <a:bodyPr/>
        <a:lstStyle/>
        <a:p>
          <a:endParaRPr lang="fr-FR"/>
        </a:p>
      </dgm:t>
    </dgm:pt>
    <dgm:pt modelId="{99F945F8-BA15-4C21-AD43-649261A2A7A0}" type="sibTrans" cxnId="{97F8253B-5733-4A5B-9CF7-181BADDFED1D}">
      <dgm:prSet/>
      <dgm:spPr/>
      <dgm:t>
        <a:bodyPr/>
        <a:lstStyle/>
        <a:p>
          <a:endParaRPr lang="fr-FR"/>
        </a:p>
      </dgm:t>
    </dgm:pt>
    <dgm:pt modelId="{08ECC067-5895-495A-98E0-B1B94FAF1C6C}" type="pres">
      <dgm:prSet presAssocID="{751EE9FD-2959-4A52-9AE1-9A29D133FBD5}" presName="compositeShape" presStyleCnt="0">
        <dgm:presLayoutVars>
          <dgm:chMax val="7"/>
          <dgm:dir/>
          <dgm:resizeHandles val="exact"/>
        </dgm:presLayoutVars>
      </dgm:prSet>
      <dgm:spPr/>
    </dgm:pt>
    <dgm:pt modelId="{8E29F347-8AE6-4C33-9A64-56FB48D918AA}" type="pres">
      <dgm:prSet presAssocID="{27410F8C-54D5-47CD-BF5B-36DEDFEF7550}" presName="circ1" presStyleLbl="vennNode1" presStyleIdx="0" presStyleCnt="2"/>
      <dgm:spPr/>
      <dgm:t>
        <a:bodyPr/>
        <a:lstStyle/>
        <a:p>
          <a:endParaRPr lang="fr-FR"/>
        </a:p>
      </dgm:t>
    </dgm:pt>
    <dgm:pt modelId="{6CF1D8B2-A73D-4B2A-971C-1F64F3B162F0}" type="pres">
      <dgm:prSet presAssocID="{27410F8C-54D5-47CD-BF5B-36DEDFEF7550}" presName="circ1Tx" presStyleLbl="revTx" presStyleIdx="0" presStyleCnt="0">
        <dgm:presLayoutVars>
          <dgm:chMax val="0"/>
          <dgm:chPref val="0"/>
          <dgm:bulletEnabled val="1"/>
        </dgm:presLayoutVars>
      </dgm:prSet>
      <dgm:spPr/>
      <dgm:t>
        <a:bodyPr/>
        <a:lstStyle/>
        <a:p>
          <a:endParaRPr lang="fr-FR"/>
        </a:p>
      </dgm:t>
    </dgm:pt>
    <dgm:pt modelId="{B8A859E3-C11D-4256-B26D-85EF66366694}" type="pres">
      <dgm:prSet presAssocID="{402D6FB7-466C-45CA-B344-7D994FDD5CDD}" presName="circ2" presStyleLbl="vennNode1" presStyleIdx="1" presStyleCnt="2"/>
      <dgm:spPr/>
      <dgm:t>
        <a:bodyPr/>
        <a:lstStyle/>
        <a:p>
          <a:endParaRPr lang="fr-FR"/>
        </a:p>
      </dgm:t>
    </dgm:pt>
    <dgm:pt modelId="{68159BC2-1A34-4B1C-ADD7-F3B7417C2D32}" type="pres">
      <dgm:prSet presAssocID="{402D6FB7-466C-45CA-B344-7D994FDD5CDD}" presName="circ2Tx" presStyleLbl="revTx" presStyleIdx="0" presStyleCnt="0">
        <dgm:presLayoutVars>
          <dgm:chMax val="0"/>
          <dgm:chPref val="0"/>
          <dgm:bulletEnabled val="1"/>
        </dgm:presLayoutVars>
      </dgm:prSet>
      <dgm:spPr/>
      <dgm:t>
        <a:bodyPr/>
        <a:lstStyle/>
        <a:p>
          <a:endParaRPr lang="fr-FR"/>
        </a:p>
      </dgm:t>
    </dgm:pt>
  </dgm:ptLst>
  <dgm:cxnLst>
    <dgm:cxn modelId="{97F8253B-5733-4A5B-9CF7-181BADDFED1D}" srcId="{751EE9FD-2959-4A52-9AE1-9A29D133FBD5}" destId="{402D6FB7-466C-45CA-B344-7D994FDD5CDD}" srcOrd="1" destOrd="0" parTransId="{CAA58801-9F26-4BBF-9437-A671214FD6FD}" sibTransId="{99F945F8-BA15-4C21-AD43-649261A2A7A0}"/>
    <dgm:cxn modelId="{9202294E-018A-4DA1-B9EF-12F8E124A964}" type="presOf" srcId="{27410F8C-54D5-47CD-BF5B-36DEDFEF7550}" destId="{6CF1D8B2-A73D-4B2A-971C-1F64F3B162F0}" srcOrd="1" destOrd="0" presId="urn:microsoft.com/office/officeart/2005/8/layout/venn1"/>
    <dgm:cxn modelId="{8D31C61D-EDFF-4D1A-9A46-35D6E94315E9}" srcId="{751EE9FD-2959-4A52-9AE1-9A29D133FBD5}" destId="{27410F8C-54D5-47CD-BF5B-36DEDFEF7550}" srcOrd="0" destOrd="0" parTransId="{F19B5DD4-CF89-4965-8247-F2FB0D7CDE67}" sibTransId="{F7B3D822-638C-4EB6-A2F0-F249357D00D2}"/>
    <dgm:cxn modelId="{DA4D48B7-31D4-4AA7-9F3A-FFCBABB2CBF1}" type="presOf" srcId="{402D6FB7-466C-45CA-B344-7D994FDD5CDD}" destId="{B8A859E3-C11D-4256-B26D-85EF66366694}" srcOrd="0" destOrd="0" presId="urn:microsoft.com/office/officeart/2005/8/layout/venn1"/>
    <dgm:cxn modelId="{18B487C0-B774-4103-BA81-99C1288D1CDD}" type="presOf" srcId="{402D6FB7-466C-45CA-B344-7D994FDD5CDD}" destId="{68159BC2-1A34-4B1C-ADD7-F3B7417C2D32}" srcOrd="1" destOrd="0" presId="urn:microsoft.com/office/officeart/2005/8/layout/venn1"/>
    <dgm:cxn modelId="{A3578010-80AB-43D1-80E5-46EA4F80C3E4}" type="presOf" srcId="{751EE9FD-2959-4A52-9AE1-9A29D133FBD5}" destId="{08ECC067-5895-495A-98E0-B1B94FAF1C6C}" srcOrd="0" destOrd="0" presId="urn:microsoft.com/office/officeart/2005/8/layout/venn1"/>
    <dgm:cxn modelId="{17069AF3-672C-46F1-A5FF-773BA0F6B5D0}" type="presOf" srcId="{27410F8C-54D5-47CD-BF5B-36DEDFEF7550}" destId="{8E29F347-8AE6-4C33-9A64-56FB48D918AA}" srcOrd="0" destOrd="0" presId="urn:microsoft.com/office/officeart/2005/8/layout/venn1"/>
    <dgm:cxn modelId="{270431C7-CD57-4FED-AD36-4F7DE5C2725E}" type="presParOf" srcId="{08ECC067-5895-495A-98E0-B1B94FAF1C6C}" destId="{8E29F347-8AE6-4C33-9A64-56FB48D918AA}" srcOrd="0" destOrd="0" presId="urn:microsoft.com/office/officeart/2005/8/layout/venn1"/>
    <dgm:cxn modelId="{F8695519-501D-4000-AC79-F09D5DE46AFB}" type="presParOf" srcId="{08ECC067-5895-495A-98E0-B1B94FAF1C6C}" destId="{6CF1D8B2-A73D-4B2A-971C-1F64F3B162F0}" srcOrd="1" destOrd="0" presId="urn:microsoft.com/office/officeart/2005/8/layout/venn1"/>
    <dgm:cxn modelId="{35D6E2EE-E18C-49D2-BF9A-12B0207D3E2D}" type="presParOf" srcId="{08ECC067-5895-495A-98E0-B1B94FAF1C6C}" destId="{B8A859E3-C11D-4256-B26D-85EF66366694}" srcOrd="2" destOrd="0" presId="urn:microsoft.com/office/officeart/2005/8/layout/venn1"/>
    <dgm:cxn modelId="{E95B58B7-0BE5-4B19-8EDC-04E4FBB7FB97}" type="presParOf" srcId="{08ECC067-5895-495A-98E0-B1B94FAF1C6C}" destId="{68159BC2-1A34-4B1C-ADD7-F3B7417C2D3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4D0844-9271-4E97-9532-FFFAC81C1943}"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fr-FR"/>
        </a:p>
      </dgm:t>
    </dgm:pt>
    <dgm:pt modelId="{D8BBD8F9-69CA-4FD2-BCD3-F97343097918}">
      <dgm:prSet phldrT="[Texte]" custT="1"/>
      <dgm:spPr/>
      <dgm:t>
        <a:bodyPr/>
        <a:lstStyle/>
        <a:p>
          <a:r>
            <a:rPr lang="fr-FR" sz="1600" dirty="0"/>
            <a:t>Financement public : Prêts</a:t>
          </a:r>
        </a:p>
      </dgm:t>
    </dgm:pt>
    <dgm:pt modelId="{380ABF93-632D-4CC6-AA27-C5DD8195992E}" type="parTrans" cxnId="{55CA08D1-F894-4040-B6AE-C3E6D7241186}">
      <dgm:prSet/>
      <dgm:spPr/>
      <dgm:t>
        <a:bodyPr/>
        <a:lstStyle/>
        <a:p>
          <a:endParaRPr lang="fr-FR"/>
        </a:p>
      </dgm:t>
    </dgm:pt>
    <dgm:pt modelId="{4EE50A1E-855F-45E1-BF44-661344DB9D97}" type="sibTrans" cxnId="{55CA08D1-F894-4040-B6AE-C3E6D7241186}">
      <dgm:prSet/>
      <dgm:spPr>
        <a:noFill/>
        <a:ln>
          <a:noFill/>
        </a:ln>
      </dgm:spPr>
      <dgm:t>
        <a:bodyPr/>
        <a:lstStyle/>
        <a:p>
          <a:endParaRPr lang="fr-FR"/>
        </a:p>
      </dgm:t>
    </dgm:pt>
    <dgm:pt modelId="{05EB1652-4D10-4ECC-9212-CEC938A9C9DA}">
      <dgm:prSet phldrT="[Texte]" custT="1"/>
      <dgm:spPr>
        <a:solidFill>
          <a:srgbClr val="E8D0D0"/>
        </a:solidFill>
      </dgm:spPr>
      <dgm:t>
        <a:bodyPr/>
        <a:lstStyle/>
        <a:p>
          <a:r>
            <a:rPr lang="fr-FR" sz="1600" dirty="0" smtClean="0"/>
            <a:t>Financements participatifs et solidaires privés</a:t>
          </a:r>
          <a:endParaRPr lang="fr-FR" sz="1600" dirty="0"/>
        </a:p>
      </dgm:t>
    </dgm:pt>
    <dgm:pt modelId="{AC644CEF-ADE8-4205-A56C-37080356A93D}" type="parTrans" cxnId="{7F69B285-7D43-4381-95F8-266DED1F8FF5}">
      <dgm:prSet/>
      <dgm:spPr/>
      <dgm:t>
        <a:bodyPr/>
        <a:lstStyle/>
        <a:p>
          <a:endParaRPr lang="fr-FR"/>
        </a:p>
      </dgm:t>
    </dgm:pt>
    <dgm:pt modelId="{94F43E12-DBA8-4D28-97F0-3866148CB29C}" type="sibTrans" cxnId="{7F69B285-7D43-4381-95F8-266DED1F8FF5}">
      <dgm:prSet/>
      <dgm:spPr>
        <a:noFill/>
        <a:ln>
          <a:noFill/>
        </a:ln>
      </dgm:spPr>
      <dgm:t>
        <a:bodyPr/>
        <a:lstStyle/>
        <a:p>
          <a:endParaRPr lang="fr-FR"/>
        </a:p>
      </dgm:t>
    </dgm:pt>
    <dgm:pt modelId="{DBD5A524-F460-4ACB-8C1B-BE5F097795C2}">
      <dgm:prSet phldrT="[Texte]" custT="1"/>
      <dgm:spPr/>
      <dgm:t>
        <a:bodyPr/>
        <a:lstStyle/>
        <a:p>
          <a:pPr>
            <a:spcAft>
              <a:spcPts val="0"/>
            </a:spcAft>
          </a:pPr>
          <a:r>
            <a:rPr lang="fr-FR" sz="1200" dirty="0" smtClean="0"/>
            <a:t>Love money</a:t>
          </a:r>
        </a:p>
        <a:p>
          <a:pPr>
            <a:spcAft>
              <a:spcPts val="0"/>
            </a:spcAft>
          </a:pPr>
          <a:r>
            <a:rPr lang="fr-FR" sz="1200" dirty="0" smtClean="0"/>
            <a:t>Clubs d’</a:t>
          </a:r>
          <a:r>
            <a:rPr lang="fr-FR" sz="1200" dirty="0" err="1" smtClean="0"/>
            <a:t>invest</a:t>
          </a:r>
          <a:r>
            <a:rPr lang="fr-FR" sz="1200" dirty="0" smtClean="0"/>
            <a:t>.</a:t>
          </a:r>
        </a:p>
        <a:p>
          <a:pPr>
            <a:spcAft>
              <a:spcPct val="35000"/>
            </a:spcAft>
          </a:pPr>
          <a:r>
            <a:rPr lang="fr-FR" sz="1200" dirty="0" err="1" smtClean="0"/>
            <a:t>Crowdfunding</a:t>
          </a:r>
          <a:endParaRPr lang="fr-FR" sz="1200" dirty="0"/>
        </a:p>
      </dgm:t>
    </dgm:pt>
    <dgm:pt modelId="{CA61B7A9-4777-4D7B-9DF5-0FC7B6DFAAA1}" type="parTrans" cxnId="{EAE55E35-1FB4-4FFD-9598-15F3B18BF207}">
      <dgm:prSet/>
      <dgm:spPr/>
      <dgm:t>
        <a:bodyPr/>
        <a:lstStyle/>
        <a:p>
          <a:endParaRPr lang="fr-FR"/>
        </a:p>
      </dgm:t>
    </dgm:pt>
    <dgm:pt modelId="{4E59B2CD-16C3-4437-ABB2-E6DF8B212E0E}" type="sibTrans" cxnId="{EAE55E35-1FB4-4FFD-9598-15F3B18BF207}">
      <dgm:prSet/>
      <dgm:spPr/>
      <dgm:t>
        <a:bodyPr/>
        <a:lstStyle/>
        <a:p>
          <a:endParaRPr lang="fr-FR"/>
        </a:p>
      </dgm:t>
    </dgm:pt>
    <dgm:pt modelId="{79126B56-E64F-4C19-98C2-A0F05856357D}">
      <dgm:prSet phldrT="[Texte]" custT="1"/>
      <dgm:spPr/>
      <dgm:t>
        <a:bodyPr/>
        <a:lstStyle/>
        <a:p>
          <a:pPr algn="ctr"/>
          <a:r>
            <a:rPr lang="fr-FR" sz="900" dirty="0"/>
            <a:t> Prêt Participatif et solidaire (PESS) et garantie bancaire (</a:t>
          </a:r>
          <a:r>
            <a:rPr lang="fr-FR" sz="900" dirty="0" err="1"/>
            <a:t>BPIFrance</a:t>
          </a:r>
          <a:r>
            <a:rPr lang="fr-FR" sz="900" dirty="0"/>
            <a:t>)</a:t>
          </a:r>
        </a:p>
      </dgm:t>
    </dgm:pt>
    <dgm:pt modelId="{1773E1D8-4E06-4237-817E-6C7ED9555443}" type="parTrans" cxnId="{77B79426-DB05-4DE5-80C7-D344FD973406}">
      <dgm:prSet/>
      <dgm:spPr/>
      <dgm:t>
        <a:bodyPr/>
        <a:lstStyle/>
        <a:p>
          <a:endParaRPr lang="fr-FR"/>
        </a:p>
      </dgm:t>
    </dgm:pt>
    <dgm:pt modelId="{D4686AD6-DFBD-4833-AF27-34F354DDE738}" type="sibTrans" cxnId="{77B79426-DB05-4DE5-80C7-D344FD973406}">
      <dgm:prSet/>
      <dgm:spPr/>
      <dgm:t>
        <a:bodyPr/>
        <a:lstStyle/>
        <a:p>
          <a:endParaRPr lang="fr-FR"/>
        </a:p>
      </dgm:t>
    </dgm:pt>
    <dgm:pt modelId="{7AAFA1CF-344C-4ACC-8ADF-1F8CC94F6A2C}">
      <dgm:prSet phldrT="[Texte]" custT="1"/>
      <dgm:spPr/>
      <dgm:t>
        <a:bodyPr/>
        <a:lstStyle/>
        <a:p>
          <a:pPr algn="ctr"/>
          <a:r>
            <a:rPr lang="fr-FR" sz="1200" dirty="0"/>
            <a:t>Fonds d’innovation sociale</a:t>
          </a:r>
        </a:p>
      </dgm:t>
    </dgm:pt>
    <dgm:pt modelId="{403DBB4E-46B2-4876-8D53-3440A5A8BDCE}" type="parTrans" cxnId="{EE4E5C8D-B550-46D5-99D6-B24E0828A33D}">
      <dgm:prSet/>
      <dgm:spPr/>
      <dgm:t>
        <a:bodyPr/>
        <a:lstStyle/>
        <a:p>
          <a:endParaRPr lang="fr-FR"/>
        </a:p>
      </dgm:t>
    </dgm:pt>
    <dgm:pt modelId="{23DF86BC-6249-4BFE-92C1-C162802DBCC0}" type="sibTrans" cxnId="{EE4E5C8D-B550-46D5-99D6-B24E0828A33D}">
      <dgm:prSet/>
      <dgm:spPr/>
      <dgm:t>
        <a:bodyPr/>
        <a:lstStyle/>
        <a:p>
          <a:endParaRPr lang="fr-FR"/>
        </a:p>
      </dgm:t>
    </dgm:pt>
    <dgm:pt modelId="{79A8AE3A-F5A5-4ECA-8CA8-E13ED8EF1FC0}">
      <dgm:prSet phldrT="[Texte]" custT="1"/>
      <dgm:spPr/>
      <dgm:t>
        <a:bodyPr/>
        <a:lstStyle/>
        <a:p>
          <a:r>
            <a:rPr lang="fr-FR" sz="1000" dirty="0"/>
            <a:t>Appartenance à une </a:t>
          </a:r>
          <a:r>
            <a:rPr lang="fr-FR" sz="1000" dirty="0" smtClean="0"/>
            <a:t>communauté et </a:t>
          </a:r>
          <a:r>
            <a:rPr lang="fr-FR" sz="1000" dirty="0"/>
            <a:t>des réseaux </a:t>
          </a:r>
          <a:r>
            <a:rPr lang="fr-FR" sz="1000" dirty="0" smtClean="0"/>
            <a:t>d’entreprises</a:t>
          </a:r>
          <a:endParaRPr lang="fr-FR" sz="1000" dirty="0"/>
        </a:p>
      </dgm:t>
    </dgm:pt>
    <dgm:pt modelId="{4F2DA1CF-2D85-4FFA-9D70-5478DCABDAB4}" type="parTrans" cxnId="{2CFFB9B8-C80E-4B21-A4B7-553CA8F62A6C}">
      <dgm:prSet/>
      <dgm:spPr/>
      <dgm:t>
        <a:bodyPr/>
        <a:lstStyle/>
        <a:p>
          <a:endParaRPr lang="fr-FR"/>
        </a:p>
      </dgm:t>
    </dgm:pt>
    <dgm:pt modelId="{786230AA-C26F-4E91-B22E-EF1216937FCF}" type="sibTrans" cxnId="{2CFFB9B8-C80E-4B21-A4B7-553CA8F62A6C}">
      <dgm:prSet/>
      <dgm:spPr/>
      <dgm:t>
        <a:bodyPr/>
        <a:lstStyle/>
        <a:p>
          <a:endParaRPr lang="fr-FR"/>
        </a:p>
      </dgm:t>
    </dgm:pt>
    <dgm:pt modelId="{DE2D4EC4-74E3-4FED-BF5C-764B9C56F69E}">
      <dgm:prSet phldrT="[Texte]" custT="1"/>
      <dgm:spPr/>
      <dgm:t>
        <a:bodyPr/>
        <a:lstStyle/>
        <a:p>
          <a:r>
            <a:rPr lang="fr-FR" sz="1100" dirty="0"/>
            <a:t>Dispositifs</a:t>
          </a:r>
          <a:r>
            <a:rPr lang="fr-FR" sz="1000" dirty="0"/>
            <a:t> publics de développement (région et territoire</a:t>
          </a:r>
          <a:r>
            <a:rPr lang="fr-FR" sz="800" dirty="0"/>
            <a:t>)</a:t>
          </a:r>
        </a:p>
      </dgm:t>
    </dgm:pt>
    <dgm:pt modelId="{B785E9B7-5187-4B2E-8A71-ADF31937E061}" type="parTrans" cxnId="{B9ADD3B4-EBE9-4321-B7B4-9397EB6EA077}">
      <dgm:prSet/>
      <dgm:spPr/>
      <dgm:t>
        <a:bodyPr/>
        <a:lstStyle/>
        <a:p>
          <a:endParaRPr lang="fr-FR"/>
        </a:p>
      </dgm:t>
    </dgm:pt>
    <dgm:pt modelId="{66B2D39C-6E02-4DAF-AA7E-40772FE348DA}" type="sibTrans" cxnId="{B9ADD3B4-EBE9-4321-B7B4-9397EB6EA077}">
      <dgm:prSet/>
      <dgm:spPr/>
      <dgm:t>
        <a:bodyPr/>
        <a:lstStyle/>
        <a:p>
          <a:endParaRPr lang="fr-FR"/>
        </a:p>
      </dgm:t>
    </dgm:pt>
    <dgm:pt modelId="{D1187228-E834-4404-B299-B658A6194476}">
      <dgm:prSet custT="1"/>
      <dgm:spPr/>
      <dgm:t>
        <a:bodyPr/>
        <a:lstStyle/>
        <a:p>
          <a:r>
            <a:rPr lang="fr-FR" sz="1200" dirty="0"/>
            <a:t>Organisation nationale de l’ESS  </a:t>
          </a:r>
        </a:p>
      </dgm:t>
    </dgm:pt>
    <dgm:pt modelId="{7B537739-94C2-4E4A-8106-04201D73F203}" type="parTrans" cxnId="{5D1AA8C6-BCE3-4E41-9C77-493EF441ADE1}">
      <dgm:prSet/>
      <dgm:spPr/>
      <dgm:t>
        <a:bodyPr/>
        <a:lstStyle/>
        <a:p>
          <a:endParaRPr lang="fr-FR"/>
        </a:p>
      </dgm:t>
    </dgm:pt>
    <dgm:pt modelId="{7FF01A87-402D-4FE5-AE44-94D59A646159}" type="sibTrans" cxnId="{5D1AA8C6-BCE3-4E41-9C77-493EF441ADE1}">
      <dgm:prSet/>
      <dgm:spPr/>
      <dgm:t>
        <a:bodyPr/>
        <a:lstStyle/>
        <a:p>
          <a:endParaRPr lang="fr-FR"/>
        </a:p>
      </dgm:t>
    </dgm:pt>
    <dgm:pt modelId="{1CFD521E-AA6F-4AE9-933A-A9E97DB29AEC}">
      <dgm:prSet phldrT="[Texte]" custT="1">
        <dgm:style>
          <a:lnRef idx="3">
            <a:schemeClr val="lt1"/>
          </a:lnRef>
          <a:fillRef idx="1">
            <a:schemeClr val="accent6"/>
          </a:fillRef>
          <a:effectRef idx="1">
            <a:schemeClr val="accent6"/>
          </a:effectRef>
          <a:fontRef idx="minor">
            <a:schemeClr val="lt1"/>
          </a:fontRef>
        </dgm:style>
      </dgm:prSet>
      <dgm:spPr>
        <a:solidFill>
          <a:srgbClr val="E8D0D0"/>
        </a:solidFill>
        <a:ln>
          <a:noFill/>
        </a:ln>
      </dgm:spPr>
      <dgm:t>
        <a:bodyPr/>
        <a:lstStyle/>
        <a:p>
          <a:r>
            <a:rPr lang="fr-FR" sz="1600" dirty="0"/>
            <a:t>Reconnaissance institutionnelle</a:t>
          </a:r>
        </a:p>
      </dgm:t>
    </dgm:pt>
    <dgm:pt modelId="{86D08F8B-0BCA-43A0-997B-10D009508214}" type="sibTrans" cxnId="{34586A50-ED11-42E8-B987-F761510B91E5}">
      <dgm:prSet/>
      <dgm:spPr>
        <a:noFill/>
        <a:ln>
          <a:noFill/>
        </a:ln>
      </dgm:spPr>
      <dgm:t>
        <a:bodyPr/>
        <a:lstStyle/>
        <a:p>
          <a:endParaRPr lang="fr-FR">
            <a:ln>
              <a:noFill/>
            </a:ln>
            <a:noFill/>
          </a:endParaRPr>
        </a:p>
      </dgm:t>
    </dgm:pt>
    <dgm:pt modelId="{800A15C9-8842-49E3-8813-D02C69D919AC}" type="parTrans" cxnId="{34586A50-ED11-42E8-B987-F761510B91E5}">
      <dgm:prSet/>
      <dgm:spPr/>
      <dgm:t>
        <a:bodyPr/>
        <a:lstStyle/>
        <a:p>
          <a:endParaRPr lang="fr-FR"/>
        </a:p>
      </dgm:t>
    </dgm:pt>
    <dgm:pt modelId="{EF2C7DB1-CCEE-4C79-A729-215DE52EFCDF}">
      <dgm:prSet phldrT="[Texte]" custT="1"/>
      <dgm:spPr/>
      <dgm:t>
        <a:bodyPr/>
        <a:lstStyle/>
        <a:p>
          <a:r>
            <a:rPr lang="fr-FR" sz="1100" dirty="0"/>
            <a:t>Mobilisation de l’épargne </a:t>
          </a:r>
          <a:r>
            <a:rPr lang="fr-FR" sz="1100" dirty="0" smtClean="0"/>
            <a:t>solidaire </a:t>
          </a:r>
          <a:r>
            <a:rPr lang="fr-FR" sz="1100" dirty="0"/>
            <a:t>Fonds de dotation</a:t>
          </a:r>
        </a:p>
      </dgm:t>
    </dgm:pt>
    <dgm:pt modelId="{A76E0D24-15EE-46CC-B23C-80197982BB2E}" type="parTrans" cxnId="{175687E3-75E6-4CC6-967D-4C84D5BBCB27}">
      <dgm:prSet/>
      <dgm:spPr/>
      <dgm:t>
        <a:bodyPr/>
        <a:lstStyle/>
        <a:p>
          <a:endParaRPr lang="fr-FR"/>
        </a:p>
      </dgm:t>
    </dgm:pt>
    <dgm:pt modelId="{83939AE1-913F-41E8-AA3E-EA153C7005CE}" type="sibTrans" cxnId="{175687E3-75E6-4CC6-967D-4C84D5BBCB27}">
      <dgm:prSet/>
      <dgm:spPr/>
      <dgm:t>
        <a:bodyPr/>
        <a:lstStyle/>
        <a:p>
          <a:endParaRPr lang="fr-FR"/>
        </a:p>
      </dgm:t>
    </dgm:pt>
    <dgm:pt modelId="{2197CDDC-59A6-45F9-AB85-B67E1CF971F6}">
      <dgm:prSet phldrT="[Texte]" custT="1"/>
      <dgm:spPr/>
      <dgm:t>
        <a:bodyPr/>
        <a:lstStyle/>
        <a:p>
          <a:r>
            <a:rPr lang="fr-FR" sz="1100" dirty="0"/>
            <a:t>Fonds d’investissement (Capital-risque)</a:t>
          </a:r>
        </a:p>
      </dgm:t>
    </dgm:pt>
    <dgm:pt modelId="{F39FB113-DC17-489D-A545-DBEC62735727}" type="parTrans" cxnId="{3F760734-CC96-4F80-B8BB-8826CE368AE4}">
      <dgm:prSet/>
      <dgm:spPr/>
      <dgm:t>
        <a:bodyPr/>
        <a:lstStyle/>
        <a:p>
          <a:endParaRPr lang="fr-FR"/>
        </a:p>
      </dgm:t>
    </dgm:pt>
    <dgm:pt modelId="{662EB9F3-8F0D-4EB8-AB6E-F157B4204F44}" type="sibTrans" cxnId="{3F760734-CC96-4F80-B8BB-8826CE368AE4}">
      <dgm:prSet/>
      <dgm:spPr/>
      <dgm:t>
        <a:bodyPr/>
        <a:lstStyle/>
        <a:p>
          <a:endParaRPr lang="fr-FR"/>
        </a:p>
      </dgm:t>
    </dgm:pt>
    <dgm:pt modelId="{3E4E6E53-ED08-4B1E-98AC-45C063F54EDF}">
      <dgm:prSet custT="1"/>
      <dgm:spPr/>
      <dgm:t>
        <a:bodyPr/>
        <a:lstStyle/>
        <a:p>
          <a:r>
            <a:rPr lang="fr-FR" sz="1000" dirty="0"/>
            <a:t>Fonds d’Investissement d’Avenir (Caisse des Dépôts)</a:t>
          </a:r>
        </a:p>
      </dgm:t>
    </dgm:pt>
    <dgm:pt modelId="{3D7B8D0B-9D66-4651-BE2F-79467AD5916E}" type="parTrans" cxnId="{DB884FCE-9D6A-46E3-AEEA-794482304A94}">
      <dgm:prSet/>
      <dgm:spPr/>
      <dgm:t>
        <a:bodyPr/>
        <a:lstStyle/>
        <a:p>
          <a:endParaRPr lang="fr-FR"/>
        </a:p>
      </dgm:t>
    </dgm:pt>
    <dgm:pt modelId="{9F075C1E-4BBD-4ACB-B32D-75D24A8F4216}" type="sibTrans" cxnId="{DB884FCE-9D6A-46E3-AEEA-794482304A94}">
      <dgm:prSet/>
      <dgm:spPr/>
      <dgm:t>
        <a:bodyPr/>
        <a:lstStyle/>
        <a:p>
          <a:endParaRPr lang="fr-FR"/>
        </a:p>
      </dgm:t>
    </dgm:pt>
    <dgm:pt modelId="{66DE889F-A583-4CB4-903D-1AB6614F84E6}" type="pres">
      <dgm:prSet presAssocID="{744D0844-9271-4E97-9532-FFFAC81C1943}" presName="theList" presStyleCnt="0">
        <dgm:presLayoutVars>
          <dgm:dir/>
          <dgm:animLvl val="lvl"/>
          <dgm:resizeHandles val="exact"/>
        </dgm:presLayoutVars>
      </dgm:prSet>
      <dgm:spPr/>
      <dgm:t>
        <a:bodyPr/>
        <a:lstStyle/>
        <a:p>
          <a:endParaRPr lang="fr-FR"/>
        </a:p>
      </dgm:t>
    </dgm:pt>
    <dgm:pt modelId="{C5BD8B98-787A-466D-8E03-36AA64F49817}" type="pres">
      <dgm:prSet presAssocID="{D8BBD8F9-69CA-4FD2-BCD3-F97343097918}" presName="compNode" presStyleCnt="0"/>
      <dgm:spPr/>
    </dgm:pt>
    <dgm:pt modelId="{DF41E4D6-40E4-404F-968E-673C23F34C59}" type="pres">
      <dgm:prSet presAssocID="{D8BBD8F9-69CA-4FD2-BCD3-F97343097918}" presName="aNode" presStyleLbl="bgShp" presStyleIdx="0" presStyleCnt="3"/>
      <dgm:spPr/>
      <dgm:t>
        <a:bodyPr/>
        <a:lstStyle/>
        <a:p>
          <a:endParaRPr lang="fr-FR"/>
        </a:p>
      </dgm:t>
    </dgm:pt>
    <dgm:pt modelId="{632FA210-44B9-47DD-9AD9-855208EB86A8}" type="pres">
      <dgm:prSet presAssocID="{D8BBD8F9-69CA-4FD2-BCD3-F97343097918}" presName="textNode" presStyleLbl="bgShp" presStyleIdx="0" presStyleCnt="3"/>
      <dgm:spPr/>
      <dgm:t>
        <a:bodyPr/>
        <a:lstStyle/>
        <a:p>
          <a:endParaRPr lang="fr-FR"/>
        </a:p>
      </dgm:t>
    </dgm:pt>
    <dgm:pt modelId="{E52192E2-42EF-47CA-9579-C43E51181348}" type="pres">
      <dgm:prSet presAssocID="{D8BBD8F9-69CA-4FD2-BCD3-F97343097918}" presName="compChildNode" presStyleCnt="0"/>
      <dgm:spPr/>
    </dgm:pt>
    <dgm:pt modelId="{4F744D19-0957-4840-A22C-9A3748680850}" type="pres">
      <dgm:prSet presAssocID="{D8BBD8F9-69CA-4FD2-BCD3-F97343097918}" presName="theInnerList" presStyleCnt="0"/>
      <dgm:spPr/>
    </dgm:pt>
    <dgm:pt modelId="{85882779-5BB3-40EF-BF13-EF06175BFEC1}" type="pres">
      <dgm:prSet presAssocID="{3E4E6E53-ED08-4B1E-98AC-45C063F54EDF}" presName="childNode" presStyleLbl="node1" presStyleIdx="0" presStyleCnt="9" custScaleX="111188" custScaleY="217298">
        <dgm:presLayoutVars>
          <dgm:bulletEnabled val="1"/>
        </dgm:presLayoutVars>
      </dgm:prSet>
      <dgm:spPr/>
      <dgm:t>
        <a:bodyPr/>
        <a:lstStyle/>
        <a:p>
          <a:endParaRPr lang="fr-FR"/>
        </a:p>
      </dgm:t>
    </dgm:pt>
    <dgm:pt modelId="{8461F735-5D98-4E95-BE55-3374CE79D7DF}" type="pres">
      <dgm:prSet presAssocID="{3E4E6E53-ED08-4B1E-98AC-45C063F54EDF}" presName="aSpace2" presStyleCnt="0"/>
      <dgm:spPr/>
    </dgm:pt>
    <dgm:pt modelId="{3E6D6EEB-18CA-4F9A-83A1-80990D6DCB6C}" type="pres">
      <dgm:prSet presAssocID="{79126B56-E64F-4C19-98C2-A0F05856357D}" presName="childNode" presStyleLbl="node1" presStyleIdx="1" presStyleCnt="9" custScaleX="111188" custScaleY="217298">
        <dgm:presLayoutVars>
          <dgm:bulletEnabled val="1"/>
        </dgm:presLayoutVars>
      </dgm:prSet>
      <dgm:spPr/>
      <dgm:t>
        <a:bodyPr/>
        <a:lstStyle/>
        <a:p>
          <a:endParaRPr lang="fr-FR"/>
        </a:p>
      </dgm:t>
    </dgm:pt>
    <dgm:pt modelId="{C48EA8BC-BF42-4C4F-808C-726B09576E8F}" type="pres">
      <dgm:prSet presAssocID="{79126B56-E64F-4C19-98C2-A0F05856357D}" presName="aSpace2" presStyleCnt="0"/>
      <dgm:spPr/>
    </dgm:pt>
    <dgm:pt modelId="{A3E07BF7-CEB7-4732-AE70-73D1D0800E1D}" type="pres">
      <dgm:prSet presAssocID="{7AAFA1CF-344C-4ACC-8ADF-1F8CC94F6A2C}" presName="childNode" presStyleLbl="node1" presStyleIdx="2" presStyleCnt="9" custScaleX="111188" custScaleY="217298">
        <dgm:presLayoutVars>
          <dgm:bulletEnabled val="1"/>
        </dgm:presLayoutVars>
      </dgm:prSet>
      <dgm:spPr/>
      <dgm:t>
        <a:bodyPr/>
        <a:lstStyle/>
        <a:p>
          <a:endParaRPr lang="fr-FR"/>
        </a:p>
      </dgm:t>
    </dgm:pt>
    <dgm:pt modelId="{14A7BB1A-5F26-4303-A6D2-702FAA699ECA}" type="pres">
      <dgm:prSet presAssocID="{D8BBD8F9-69CA-4FD2-BCD3-F97343097918}" presName="aSpace" presStyleCnt="0"/>
      <dgm:spPr/>
    </dgm:pt>
    <dgm:pt modelId="{8E804E36-0248-4AA4-A725-293BDE85BEA2}" type="pres">
      <dgm:prSet presAssocID="{05EB1652-4D10-4ECC-9212-CEC938A9C9DA}" presName="compNode" presStyleCnt="0"/>
      <dgm:spPr/>
    </dgm:pt>
    <dgm:pt modelId="{1F07D3D4-7E3C-4893-8EE1-835012FA892D}" type="pres">
      <dgm:prSet presAssocID="{05EB1652-4D10-4ECC-9212-CEC938A9C9DA}" presName="aNode" presStyleLbl="bgShp" presStyleIdx="1" presStyleCnt="3"/>
      <dgm:spPr/>
      <dgm:t>
        <a:bodyPr/>
        <a:lstStyle/>
        <a:p>
          <a:endParaRPr lang="fr-FR"/>
        </a:p>
      </dgm:t>
    </dgm:pt>
    <dgm:pt modelId="{47872648-4862-46A7-885D-7F006B88B311}" type="pres">
      <dgm:prSet presAssocID="{05EB1652-4D10-4ECC-9212-CEC938A9C9DA}" presName="textNode" presStyleLbl="bgShp" presStyleIdx="1" presStyleCnt="3"/>
      <dgm:spPr/>
      <dgm:t>
        <a:bodyPr/>
        <a:lstStyle/>
        <a:p>
          <a:endParaRPr lang="fr-FR"/>
        </a:p>
      </dgm:t>
    </dgm:pt>
    <dgm:pt modelId="{F7226479-898E-4F62-AD0C-EDC3D40F66FA}" type="pres">
      <dgm:prSet presAssocID="{05EB1652-4D10-4ECC-9212-CEC938A9C9DA}" presName="compChildNode" presStyleCnt="0"/>
      <dgm:spPr/>
    </dgm:pt>
    <dgm:pt modelId="{113372E7-9D43-4C62-BBC3-B0FEC02CA061}" type="pres">
      <dgm:prSet presAssocID="{05EB1652-4D10-4ECC-9212-CEC938A9C9DA}" presName="theInnerList" presStyleCnt="0"/>
      <dgm:spPr/>
    </dgm:pt>
    <dgm:pt modelId="{2BE3AFE6-92E9-472C-ADB9-9620771CFD7A}" type="pres">
      <dgm:prSet presAssocID="{DBD5A524-F460-4ACB-8C1B-BE5F097795C2}" presName="childNode" presStyleLbl="node1" presStyleIdx="3" presStyleCnt="9" custScaleX="111188" custScaleY="217298">
        <dgm:presLayoutVars>
          <dgm:bulletEnabled val="1"/>
        </dgm:presLayoutVars>
      </dgm:prSet>
      <dgm:spPr/>
      <dgm:t>
        <a:bodyPr/>
        <a:lstStyle/>
        <a:p>
          <a:endParaRPr lang="fr-FR"/>
        </a:p>
      </dgm:t>
    </dgm:pt>
    <dgm:pt modelId="{3E390FDB-8D67-466B-8049-7E4CDAA59704}" type="pres">
      <dgm:prSet presAssocID="{DBD5A524-F460-4ACB-8C1B-BE5F097795C2}" presName="aSpace2" presStyleCnt="0"/>
      <dgm:spPr/>
    </dgm:pt>
    <dgm:pt modelId="{DB50C26F-4369-4064-84BB-15F226C8271E}" type="pres">
      <dgm:prSet presAssocID="{EF2C7DB1-CCEE-4C79-A729-215DE52EFCDF}" presName="childNode" presStyleLbl="node1" presStyleIdx="4" presStyleCnt="9" custScaleX="109568" custScaleY="203434">
        <dgm:presLayoutVars>
          <dgm:bulletEnabled val="1"/>
        </dgm:presLayoutVars>
      </dgm:prSet>
      <dgm:spPr/>
      <dgm:t>
        <a:bodyPr/>
        <a:lstStyle/>
        <a:p>
          <a:endParaRPr lang="fr-FR"/>
        </a:p>
      </dgm:t>
    </dgm:pt>
    <dgm:pt modelId="{0F45F95F-2A34-4963-A9CF-7F4D91E95F45}" type="pres">
      <dgm:prSet presAssocID="{EF2C7DB1-CCEE-4C79-A729-215DE52EFCDF}" presName="aSpace2" presStyleCnt="0"/>
      <dgm:spPr/>
    </dgm:pt>
    <dgm:pt modelId="{2A0C9F58-BED0-4128-8DEF-863311AECFA8}" type="pres">
      <dgm:prSet presAssocID="{2197CDDC-59A6-45F9-AB85-B67E1CF971F6}" presName="childNode" presStyleLbl="node1" presStyleIdx="5" presStyleCnt="9" custScaleX="111188" custScaleY="217298">
        <dgm:presLayoutVars>
          <dgm:bulletEnabled val="1"/>
        </dgm:presLayoutVars>
      </dgm:prSet>
      <dgm:spPr/>
      <dgm:t>
        <a:bodyPr/>
        <a:lstStyle/>
        <a:p>
          <a:endParaRPr lang="fr-FR"/>
        </a:p>
      </dgm:t>
    </dgm:pt>
    <dgm:pt modelId="{6F89EF09-9A8C-4A7E-8C70-B2D73869BDFF}" type="pres">
      <dgm:prSet presAssocID="{05EB1652-4D10-4ECC-9212-CEC938A9C9DA}" presName="aSpace" presStyleCnt="0"/>
      <dgm:spPr/>
    </dgm:pt>
    <dgm:pt modelId="{8C272C9E-0724-4711-83B7-1C1AE49F42F6}" type="pres">
      <dgm:prSet presAssocID="{1CFD521E-AA6F-4AE9-933A-A9E97DB29AEC}" presName="compNode" presStyleCnt="0"/>
      <dgm:spPr/>
    </dgm:pt>
    <dgm:pt modelId="{4394B1CA-ACA7-4E8C-9CAE-C8CCA9EC5FCC}" type="pres">
      <dgm:prSet presAssocID="{1CFD521E-AA6F-4AE9-933A-A9E97DB29AEC}" presName="aNode" presStyleLbl="bgShp" presStyleIdx="2" presStyleCnt="3"/>
      <dgm:spPr/>
      <dgm:t>
        <a:bodyPr/>
        <a:lstStyle/>
        <a:p>
          <a:endParaRPr lang="fr-FR"/>
        </a:p>
      </dgm:t>
    </dgm:pt>
    <dgm:pt modelId="{8EF0FB53-02D2-4DEB-805C-58FC707D5359}" type="pres">
      <dgm:prSet presAssocID="{1CFD521E-AA6F-4AE9-933A-A9E97DB29AEC}" presName="textNode" presStyleLbl="bgShp" presStyleIdx="2" presStyleCnt="3"/>
      <dgm:spPr/>
      <dgm:t>
        <a:bodyPr/>
        <a:lstStyle/>
        <a:p>
          <a:endParaRPr lang="fr-FR"/>
        </a:p>
      </dgm:t>
    </dgm:pt>
    <dgm:pt modelId="{74CB4076-6408-469A-A294-E54B9ECE4861}" type="pres">
      <dgm:prSet presAssocID="{1CFD521E-AA6F-4AE9-933A-A9E97DB29AEC}" presName="compChildNode" presStyleCnt="0"/>
      <dgm:spPr/>
    </dgm:pt>
    <dgm:pt modelId="{6250FDA3-4C29-4538-BAAE-F7CB47542418}" type="pres">
      <dgm:prSet presAssocID="{1CFD521E-AA6F-4AE9-933A-A9E97DB29AEC}" presName="theInnerList" presStyleCnt="0"/>
      <dgm:spPr/>
    </dgm:pt>
    <dgm:pt modelId="{1CE93CE4-A2AD-474A-A5CA-FC2902DEE2B5}" type="pres">
      <dgm:prSet presAssocID="{D1187228-E834-4404-B299-B658A6194476}" presName="childNode" presStyleLbl="node1" presStyleIdx="6" presStyleCnt="9" custScaleX="111188" custScaleY="217298">
        <dgm:presLayoutVars>
          <dgm:bulletEnabled val="1"/>
        </dgm:presLayoutVars>
      </dgm:prSet>
      <dgm:spPr/>
      <dgm:t>
        <a:bodyPr/>
        <a:lstStyle/>
        <a:p>
          <a:endParaRPr lang="fr-FR"/>
        </a:p>
      </dgm:t>
    </dgm:pt>
    <dgm:pt modelId="{81B58D7A-718B-4296-B384-5032CEC08BD6}" type="pres">
      <dgm:prSet presAssocID="{D1187228-E834-4404-B299-B658A6194476}" presName="aSpace2" presStyleCnt="0"/>
      <dgm:spPr/>
    </dgm:pt>
    <dgm:pt modelId="{C6165294-9DD0-4BA4-AEC8-C0401B0ACBC1}" type="pres">
      <dgm:prSet presAssocID="{DE2D4EC4-74E3-4FED-BF5C-764B9C56F69E}" presName="childNode" presStyleLbl="node1" presStyleIdx="7" presStyleCnt="9" custScaleX="111188" custScaleY="217298">
        <dgm:presLayoutVars>
          <dgm:bulletEnabled val="1"/>
        </dgm:presLayoutVars>
      </dgm:prSet>
      <dgm:spPr/>
      <dgm:t>
        <a:bodyPr/>
        <a:lstStyle/>
        <a:p>
          <a:endParaRPr lang="fr-FR"/>
        </a:p>
      </dgm:t>
    </dgm:pt>
    <dgm:pt modelId="{9EEBBCEC-01B6-4173-A66E-5123401C161F}" type="pres">
      <dgm:prSet presAssocID="{DE2D4EC4-74E3-4FED-BF5C-764B9C56F69E}" presName="aSpace2" presStyleCnt="0"/>
      <dgm:spPr/>
    </dgm:pt>
    <dgm:pt modelId="{11C28169-8AC7-4B5D-B9BF-B752E2E751BF}" type="pres">
      <dgm:prSet presAssocID="{79A8AE3A-F5A5-4ECA-8CA8-E13ED8EF1FC0}" presName="childNode" presStyleLbl="node1" presStyleIdx="8" presStyleCnt="9" custScaleX="111188" custScaleY="217298">
        <dgm:presLayoutVars>
          <dgm:bulletEnabled val="1"/>
        </dgm:presLayoutVars>
      </dgm:prSet>
      <dgm:spPr/>
      <dgm:t>
        <a:bodyPr/>
        <a:lstStyle/>
        <a:p>
          <a:endParaRPr lang="fr-FR"/>
        </a:p>
      </dgm:t>
    </dgm:pt>
  </dgm:ptLst>
  <dgm:cxnLst>
    <dgm:cxn modelId="{5F78F5D6-7FEE-4CA4-B61D-4390A4391B71}" type="presOf" srcId="{2197CDDC-59A6-45F9-AB85-B67E1CF971F6}" destId="{2A0C9F58-BED0-4128-8DEF-863311AECFA8}" srcOrd="0" destOrd="0" presId="urn:microsoft.com/office/officeart/2005/8/layout/lProcess2"/>
    <dgm:cxn modelId="{632967DB-E68A-43AD-9F64-EBFA1404644D}" type="presOf" srcId="{DE2D4EC4-74E3-4FED-BF5C-764B9C56F69E}" destId="{C6165294-9DD0-4BA4-AEC8-C0401B0ACBC1}" srcOrd="0" destOrd="0" presId="urn:microsoft.com/office/officeart/2005/8/layout/lProcess2"/>
    <dgm:cxn modelId="{D4C1B8A4-D8D0-44BC-A7B0-6EBF0C1CB8E2}" type="presOf" srcId="{79A8AE3A-F5A5-4ECA-8CA8-E13ED8EF1FC0}" destId="{11C28169-8AC7-4B5D-B9BF-B752E2E751BF}" srcOrd="0" destOrd="0" presId="urn:microsoft.com/office/officeart/2005/8/layout/lProcess2"/>
    <dgm:cxn modelId="{77B79426-DB05-4DE5-80C7-D344FD973406}" srcId="{D8BBD8F9-69CA-4FD2-BCD3-F97343097918}" destId="{79126B56-E64F-4C19-98C2-A0F05856357D}" srcOrd="1" destOrd="0" parTransId="{1773E1D8-4E06-4237-817E-6C7ED9555443}" sibTransId="{D4686AD6-DFBD-4833-AF27-34F354DDE738}"/>
    <dgm:cxn modelId="{670CCC89-3EA8-4161-B24D-5925F157379F}" type="presOf" srcId="{D8BBD8F9-69CA-4FD2-BCD3-F97343097918}" destId="{632FA210-44B9-47DD-9AD9-855208EB86A8}" srcOrd="1" destOrd="0" presId="urn:microsoft.com/office/officeart/2005/8/layout/lProcess2"/>
    <dgm:cxn modelId="{10B6ACA3-7359-4CC6-AED2-91C542082649}" type="presOf" srcId="{744D0844-9271-4E97-9532-FFFAC81C1943}" destId="{66DE889F-A583-4CB4-903D-1AB6614F84E6}" srcOrd="0" destOrd="0" presId="urn:microsoft.com/office/officeart/2005/8/layout/lProcess2"/>
    <dgm:cxn modelId="{C6B0818F-9D47-4813-8C80-21C5602A565C}" type="presOf" srcId="{3E4E6E53-ED08-4B1E-98AC-45C063F54EDF}" destId="{85882779-5BB3-40EF-BF13-EF06175BFEC1}" srcOrd="0" destOrd="0" presId="urn:microsoft.com/office/officeart/2005/8/layout/lProcess2"/>
    <dgm:cxn modelId="{2CFFB9B8-C80E-4B21-A4B7-553CA8F62A6C}" srcId="{1CFD521E-AA6F-4AE9-933A-A9E97DB29AEC}" destId="{79A8AE3A-F5A5-4ECA-8CA8-E13ED8EF1FC0}" srcOrd="2" destOrd="0" parTransId="{4F2DA1CF-2D85-4FFA-9D70-5478DCABDAB4}" sibTransId="{786230AA-C26F-4E91-B22E-EF1216937FCF}"/>
    <dgm:cxn modelId="{175687E3-75E6-4CC6-967D-4C84D5BBCB27}" srcId="{05EB1652-4D10-4ECC-9212-CEC938A9C9DA}" destId="{EF2C7DB1-CCEE-4C79-A729-215DE52EFCDF}" srcOrd="1" destOrd="0" parTransId="{A76E0D24-15EE-46CC-B23C-80197982BB2E}" sibTransId="{83939AE1-913F-41E8-AA3E-EA153C7005CE}"/>
    <dgm:cxn modelId="{DB884FCE-9D6A-46E3-AEEA-794482304A94}" srcId="{D8BBD8F9-69CA-4FD2-BCD3-F97343097918}" destId="{3E4E6E53-ED08-4B1E-98AC-45C063F54EDF}" srcOrd="0" destOrd="0" parTransId="{3D7B8D0B-9D66-4651-BE2F-79467AD5916E}" sibTransId="{9F075C1E-4BBD-4ACB-B32D-75D24A8F4216}"/>
    <dgm:cxn modelId="{8F222E15-7F09-4436-B0C7-B77B7544C510}" type="presOf" srcId="{1CFD521E-AA6F-4AE9-933A-A9E97DB29AEC}" destId="{8EF0FB53-02D2-4DEB-805C-58FC707D5359}" srcOrd="1" destOrd="0" presId="urn:microsoft.com/office/officeart/2005/8/layout/lProcess2"/>
    <dgm:cxn modelId="{3F760734-CC96-4F80-B8BB-8826CE368AE4}" srcId="{05EB1652-4D10-4ECC-9212-CEC938A9C9DA}" destId="{2197CDDC-59A6-45F9-AB85-B67E1CF971F6}" srcOrd="2" destOrd="0" parTransId="{F39FB113-DC17-489D-A545-DBEC62735727}" sibTransId="{662EB9F3-8F0D-4EB8-AB6E-F157B4204F44}"/>
    <dgm:cxn modelId="{EE4E5C8D-B550-46D5-99D6-B24E0828A33D}" srcId="{D8BBD8F9-69CA-4FD2-BCD3-F97343097918}" destId="{7AAFA1CF-344C-4ACC-8ADF-1F8CC94F6A2C}" srcOrd="2" destOrd="0" parTransId="{403DBB4E-46B2-4876-8D53-3440A5A8BDCE}" sibTransId="{23DF86BC-6249-4BFE-92C1-C162802DBCC0}"/>
    <dgm:cxn modelId="{EAE55E35-1FB4-4FFD-9598-15F3B18BF207}" srcId="{05EB1652-4D10-4ECC-9212-CEC938A9C9DA}" destId="{DBD5A524-F460-4ACB-8C1B-BE5F097795C2}" srcOrd="0" destOrd="0" parTransId="{CA61B7A9-4777-4D7B-9DF5-0FC7B6DFAAA1}" sibTransId="{4E59B2CD-16C3-4437-ABB2-E6DF8B212E0E}"/>
    <dgm:cxn modelId="{34586A50-ED11-42E8-B987-F761510B91E5}" srcId="{744D0844-9271-4E97-9532-FFFAC81C1943}" destId="{1CFD521E-AA6F-4AE9-933A-A9E97DB29AEC}" srcOrd="2" destOrd="0" parTransId="{800A15C9-8842-49E3-8813-D02C69D919AC}" sibTransId="{86D08F8B-0BCA-43A0-997B-10D009508214}"/>
    <dgm:cxn modelId="{731F84A6-151E-461E-A9DC-F24B6F65128C}" type="presOf" srcId="{1CFD521E-AA6F-4AE9-933A-A9E97DB29AEC}" destId="{4394B1CA-ACA7-4E8C-9CAE-C8CCA9EC5FCC}" srcOrd="0" destOrd="0" presId="urn:microsoft.com/office/officeart/2005/8/layout/lProcess2"/>
    <dgm:cxn modelId="{2D771C38-FE32-4D02-BB89-BAA4FD1398B4}" type="presOf" srcId="{05EB1652-4D10-4ECC-9212-CEC938A9C9DA}" destId="{1F07D3D4-7E3C-4893-8EE1-835012FA892D}" srcOrd="0" destOrd="0" presId="urn:microsoft.com/office/officeart/2005/8/layout/lProcess2"/>
    <dgm:cxn modelId="{5D1AA8C6-BCE3-4E41-9C77-493EF441ADE1}" srcId="{1CFD521E-AA6F-4AE9-933A-A9E97DB29AEC}" destId="{D1187228-E834-4404-B299-B658A6194476}" srcOrd="0" destOrd="0" parTransId="{7B537739-94C2-4E4A-8106-04201D73F203}" sibTransId="{7FF01A87-402D-4FE5-AE44-94D59A646159}"/>
    <dgm:cxn modelId="{0C6055F0-66F5-4BBE-9FFA-8C1998582699}" type="presOf" srcId="{DBD5A524-F460-4ACB-8C1B-BE5F097795C2}" destId="{2BE3AFE6-92E9-472C-ADB9-9620771CFD7A}" srcOrd="0" destOrd="0" presId="urn:microsoft.com/office/officeart/2005/8/layout/lProcess2"/>
    <dgm:cxn modelId="{0203F21D-2244-461C-8282-6FFA841095DC}" type="presOf" srcId="{79126B56-E64F-4C19-98C2-A0F05856357D}" destId="{3E6D6EEB-18CA-4F9A-83A1-80990D6DCB6C}" srcOrd="0" destOrd="0" presId="urn:microsoft.com/office/officeart/2005/8/layout/lProcess2"/>
    <dgm:cxn modelId="{B9ADD3B4-EBE9-4321-B7B4-9397EB6EA077}" srcId="{1CFD521E-AA6F-4AE9-933A-A9E97DB29AEC}" destId="{DE2D4EC4-74E3-4FED-BF5C-764B9C56F69E}" srcOrd="1" destOrd="0" parTransId="{B785E9B7-5187-4B2E-8A71-ADF31937E061}" sibTransId="{66B2D39C-6E02-4DAF-AA7E-40772FE348DA}"/>
    <dgm:cxn modelId="{55CA08D1-F894-4040-B6AE-C3E6D7241186}" srcId="{744D0844-9271-4E97-9532-FFFAC81C1943}" destId="{D8BBD8F9-69CA-4FD2-BCD3-F97343097918}" srcOrd="0" destOrd="0" parTransId="{380ABF93-632D-4CC6-AA27-C5DD8195992E}" sibTransId="{4EE50A1E-855F-45E1-BF44-661344DB9D97}"/>
    <dgm:cxn modelId="{ACDDCCF5-AF83-4723-BA24-75D5A61511D6}" type="presOf" srcId="{D8BBD8F9-69CA-4FD2-BCD3-F97343097918}" destId="{DF41E4D6-40E4-404F-968E-673C23F34C59}" srcOrd="0" destOrd="0" presId="urn:microsoft.com/office/officeart/2005/8/layout/lProcess2"/>
    <dgm:cxn modelId="{22D13319-1C8D-488A-A6D7-EF1402793E59}" type="presOf" srcId="{D1187228-E834-4404-B299-B658A6194476}" destId="{1CE93CE4-A2AD-474A-A5CA-FC2902DEE2B5}" srcOrd="0" destOrd="0" presId="urn:microsoft.com/office/officeart/2005/8/layout/lProcess2"/>
    <dgm:cxn modelId="{7F69B285-7D43-4381-95F8-266DED1F8FF5}" srcId="{744D0844-9271-4E97-9532-FFFAC81C1943}" destId="{05EB1652-4D10-4ECC-9212-CEC938A9C9DA}" srcOrd="1" destOrd="0" parTransId="{AC644CEF-ADE8-4205-A56C-37080356A93D}" sibTransId="{94F43E12-DBA8-4D28-97F0-3866148CB29C}"/>
    <dgm:cxn modelId="{8947C414-CA3C-408E-964D-072C8D7A5D33}" type="presOf" srcId="{7AAFA1CF-344C-4ACC-8ADF-1F8CC94F6A2C}" destId="{A3E07BF7-CEB7-4732-AE70-73D1D0800E1D}" srcOrd="0" destOrd="0" presId="urn:microsoft.com/office/officeart/2005/8/layout/lProcess2"/>
    <dgm:cxn modelId="{8657FE8A-ABDF-4F4B-8C7D-1F33F9EF4B81}" type="presOf" srcId="{EF2C7DB1-CCEE-4C79-A729-215DE52EFCDF}" destId="{DB50C26F-4369-4064-84BB-15F226C8271E}" srcOrd="0" destOrd="0" presId="urn:microsoft.com/office/officeart/2005/8/layout/lProcess2"/>
    <dgm:cxn modelId="{02F05530-B064-4431-B344-C9CBE5DB62D4}" type="presOf" srcId="{05EB1652-4D10-4ECC-9212-CEC938A9C9DA}" destId="{47872648-4862-46A7-885D-7F006B88B311}" srcOrd="1" destOrd="0" presId="urn:microsoft.com/office/officeart/2005/8/layout/lProcess2"/>
    <dgm:cxn modelId="{8276BCE0-4DAB-467A-A537-635E34B1827A}" type="presParOf" srcId="{66DE889F-A583-4CB4-903D-1AB6614F84E6}" destId="{C5BD8B98-787A-466D-8E03-36AA64F49817}" srcOrd="0" destOrd="0" presId="urn:microsoft.com/office/officeart/2005/8/layout/lProcess2"/>
    <dgm:cxn modelId="{4372CF5B-DB56-41AD-BAD4-E94177446CC0}" type="presParOf" srcId="{C5BD8B98-787A-466D-8E03-36AA64F49817}" destId="{DF41E4D6-40E4-404F-968E-673C23F34C59}" srcOrd="0" destOrd="0" presId="urn:microsoft.com/office/officeart/2005/8/layout/lProcess2"/>
    <dgm:cxn modelId="{0ECC9558-B74A-42C3-A181-A05967BD5486}" type="presParOf" srcId="{C5BD8B98-787A-466D-8E03-36AA64F49817}" destId="{632FA210-44B9-47DD-9AD9-855208EB86A8}" srcOrd="1" destOrd="0" presId="urn:microsoft.com/office/officeart/2005/8/layout/lProcess2"/>
    <dgm:cxn modelId="{666FCCF3-E4B3-4267-A3B9-4C69B53A4A27}" type="presParOf" srcId="{C5BD8B98-787A-466D-8E03-36AA64F49817}" destId="{E52192E2-42EF-47CA-9579-C43E51181348}" srcOrd="2" destOrd="0" presId="urn:microsoft.com/office/officeart/2005/8/layout/lProcess2"/>
    <dgm:cxn modelId="{141BE388-C7BD-4B3A-99E6-E5347F92E3AA}" type="presParOf" srcId="{E52192E2-42EF-47CA-9579-C43E51181348}" destId="{4F744D19-0957-4840-A22C-9A3748680850}" srcOrd="0" destOrd="0" presId="urn:microsoft.com/office/officeart/2005/8/layout/lProcess2"/>
    <dgm:cxn modelId="{7765A031-ABB9-42C1-AD61-5046C8EAB651}" type="presParOf" srcId="{4F744D19-0957-4840-A22C-9A3748680850}" destId="{85882779-5BB3-40EF-BF13-EF06175BFEC1}" srcOrd="0" destOrd="0" presId="urn:microsoft.com/office/officeart/2005/8/layout/lProcess2"/>
    <dgm:cxn modelId="{27AD48F5-7D22-44CA-A10F-2122412248FD}" type="presParOf" srcId="{4F744D19-0957-4840-A22C-9A3748680850}" destId="{8461F735-5D98-4E95-BE55-3374CE79D7DF}" srcOrd="1" destOrd="0" presId="urn:microsoft.com/office/officeart/2005/8/layout/lProcess2"/>
    <dgm:cxn modelId="{10C5706B-1CD7-48A6-A217-CE98810F70A0}" type="presParOf" srcId="{4F744D19-0957-4840-A22C-9A3748680850}" destId="{3E6D6EEB-18CA-4F9A-83A1-80990D6DCB6C}" srcOrd="2" destOrd="0" presId="urn:microsoft.com/office/officeart/2005/8/layout/lProcess2"/>
    <dgm:cxn modelId="{C06F1BD2-5C32-4E9C-BE92-32F413EF5155}" type="presParOf" srcId="{4F744D19-0957-4840-A22C-9A3748680850}" destId="{C48EA8BC-BF42-4C4F-808C-726B09576E8F}" srcOrd="3" destOrd="0" presId="urn:microsoft.com/office/officeart/2005/8/layout/lProcess2"/>
    <dgm:cxn modelId="{824B8B2C-372B-412F-8C53-EE232A2BB8BD}" type="presParOf" srcId="{4F744D19-0957-4840-A22C-9A3748680850}" destId="{A3E07BF7-CEB7-4732-AE70-73D1D0800E1D}" srcOrd="4" destOrd="0" presId="urn:microsoft.com/office/officeart/2005/8/layout/lProcess2"/>
    <dgm:cxn modelId="{C5B915A7-AAFA-4F8B-A689-2BAAF3D0A917}" type="presParOf" srcId="{66DE889F-A583-4CB4-903D-1AB6614F84E6}" destId="{14A7BB1A-5F26-4303-A6D2-702FAA699ECA}" srcOrd="1" destOrd="0" presId="urn:microsoft.com/office/officeart/2005/8/layout/lProcess2"/>
    <dgm:cxn modelId="{981F3F72-F0E9-4175-8A45-F1166E6E1053}" type="presParOf" srcId="{66DE889F-A583-4CB4-903D-1AB6614F84E6}" destId="{8E804E36-0248-4AA4-A725-293BDE85BEA2}" srcOrd="2" destOrd="0" presId="urn:microsoft.com/office/officeart/2005/8/layout/lProcess2"/>
    <dgm:cxn modelId="{59512B05-CAB8-4FA6-BB66-788B41A70A32}" type="presParOf" srcId="{8E804E36-0248-4AA4-A725-293BDE85BEA2}" destId="{1F07D3D4-7E3C-4893-8EE1-835012FA892D}" srcOrd="0" destOrd="0" presId="urn:microsoft.com/office/officeart/2005/8/layout/lProcess2"/>
    <dgm:cxn modelId="{059F2289-2DD7-4609-AF04-B27189009B03}" type="presParOf" srcId="{8E804E36-0248-4AA4-A725-293BDE85BEA2}" destId="{47872648-4862-46A7-885D-7F006B88B311}" srcOrd="1" destOrd="0" presId="urn:microsoft.com/office/officeart/2005/8/layout/lProcess2"/>
    <dgm:cxn modelId="{0A27E825-1A3E-4821-9FEC-B3E134C3D62F}" type="presParOf" srcId="{8E804E36-0248-4AA4-A725-293BDE85BEA2}" destId="{F7226479-898E-4F62-AD0C-EDC3D40F66FA}" srcOrd="2" destOrd="0" presId="urn:microsoft.com/office/officeart/2005/8/layout/lProcess2"/>
    <dgm:cxn modelId="{687C5D90-E337-49BF-B1DB-4BF1C5A0FF50}" type="presParOf" srcId="{F7226479-898E-4F62-AD0C-EDC3D40F66FA}" destId="{113372E7-9D43-4C62-BBC3-B0FEC02CA061}" srcOrd="0" destOrd="0" presId="urn:microsoft.com/office/officeart/2005/8/layout/lProcess2"/>
    <dgm:cxn modelId="{A1D703A6-A671-4736-BA87-AFB980993B19}" type="presParOf" srcId="{113372E7-9D43-4C62-BBC3-B0FEC02CA061}" destId="{2BE3AFE6-92E9-472C-ADB9-9620771CFD7A}" srcOrd="0" destOrd="0" presId="urn:microsoft.com/office/officeart/2005/8/layout/lProcess2"/>
    <dgm:cxn modelId="{09196756-9E72-49CC-984E-80CDE4D833C7}" type="presParOf" srcId="{113372E7-9D43-4C62-BBC3-B0FEC02CA061}" destId="{3E390FDB-8D67-466B-8049-7E4CDAA59704}" srcOrd="1" destOrd="0" presId="urn:microsoft.com/office/officeart/2005/8/layout/lProcess2"/>
    <dgm:cxn modelId="{771BC1AB-0DC4-417B-AD7E-2558D911ADFC}" type="presParOf" srcId="{113372E7-9D43-4C62-BBC3-B0FEC02CA061}" destId="{DB50C26F-4369-4064-84BB-15F226C8271E}" srcOrd="2" destOrd="0" presId="urn:microsoft.com/office/officeart/2005/8/layout/lProcess2"/>
    <dgm:cxn modelId="{97EC3D17-5387-40CD-BB5F-B2002A4BFEDD}" type="presParOf" srcId="{113372E7-9D43-4C62-BBC3-B0FEC02CA061}" destId="{0F45F95F-2A34-4963-A9CF-7F4D91E95F45}" srcOrd="3" destOrd="0" presId="urn:microsoft.com/office/officeart/2005/8/layout/lProcess2"/>
    <dgm:cxn modelId="{C59F2E5B-467B-4EFB-A98D-FB9931CD620D}" type="presParOf" srcId="{113372E7-9D43-4C62-BBC3-B0FEC02CA061}" destId="{2A0C9F58-BED0-4128-8DEF-863311AECFA8}" srcOrd="4" destOrd="0" presId="urn:microsoft.com/office/officeart/2005/8/layout/lProcess2"/>
    <dgm:cxn modelId="{AF464058-2CB6-4302-AFAB-06AE8CB25C44}" type="presParOf" srcId="{66DE889F-A583-4CB4-903D-1AB6614F84E6}" destId="{6F89EF09-9A8C-4A7E-8C70-B2D73869BDFF}" srcOrd="3" destOrd="0" presId="urn:microsoft.com/office/officeart/2005/8/layout/lProcess2"/>
    <dgm:cxn modelId="{D04CF964-6AAD-47B5-B324-A6C4D293359D}" type="presParOf" srcId="{66DE889F-A583-4CB4-903D-1AB6614F84E6}" destId="{8C272C9E-0724-4711-83B7-1C1AE49F42F6}" srcOrd="4" destOrd="0" presId="urn:microsoft.com/office/officeart/2005/8/layout/lProcess2"/>
    <dgm:cxn modelId="{6A4D82D5-01FE-441D-9CAC-D60B8DD0B625}" type="presParOf" srcId="{8C272C9E-0724-4711-83B7-1C1AE49F42F6}" destId="{4394B1CA-ACA7-4E8C-9CAE-C8CCA9EC5FCC}" srcOrd="0" destOrd="0" presId="urn:microsoft.com/office/officeart/2005/8/layout/lProcess2"/>
    <dgm:cxn modelId="{A9CD4110-518D-47CC-A3B3-954D9599FEB1}" type="presParOf" srcId="{8C272C9E-0724-4711-83B7-1C1AE49F42F6}" destId="{8EF0FB53-02D2-4DEB-805C-58FC707D5359}" srcOrd="1" destOrd="0" presId="urn:microsoft.com/office/officeart/2005/8/layout/lProcess2"/>
    <dgm:cxn modelId="{E9E28F81-A6C9-4E52-BB55-35F6C026FB0B}" type="presParOf" srcId="{8C272C9E-0724-4711-83B7-1C1AE49F42F6}" destId="{74CB4076-6408-469A-A294-E54B9ECE4861}" srcOrd="2" destOrd="0" presId="urn:microsoft.com/office/officeart/2005/8/layout/lProcess2"/>
    <dgm:cxn modelId="{5B483338-FEF8-45DE-83A5-E844EE233B71}" type="presParOf" srcId="{74CB4076-6408-469A-A294-E54B9ECE4861}" destId="{6250FDA3-4C29-4538-BAAE-F7CB47542418}" srcOrd="0" destOrd="0" presId="urn:microsoft.com/office/officeart/2005/8/layout/lProcess2"/>
    <dgm:cxn modelId="{B300E8FD-5E90-442A-B009-A5B9A1E36B90}" type="presParOf" srcId="{6250FDA3-4C29-4538-BAAE-F7CB47542418}" destId="{1CE93CE4-A2AD-474A-A5CA-FC2902DEE2B5}" srcOrd="0" destOrd="0" presId="urn:microsoft.com/office/officeart/2005/8/layout/lProcess2"/>
    <dgm:cxn modelId="{5306BD14-CBCF-4FF2-B2C8-C54A8A8A13F8}" type="presParOf" srcId="{6250FDA3-4C29-4538-BAAE-F7CB47542418}" destId="{81B58D7A-718B-4296-B384-5032CEC08BD6}" srcOrd="1" destOrd="0" presId="urn:microsoft.com/office/officeart/2005/8/layout/lProcess2"/>
    <dgm:cxn modelId="{3DDCEC3B-0F5B-48C8-B47F-9BBAD585F3C3}" type="presParOf" srcId="{6250FDA3-4C29-4538-BAAE-F7CB47542418}" destId="{C6165294-9DD0-4BA4-AEC8-C0401B0ACBC1}" srcOrd="2" destOrd="0" presId="urn:microsoft.com/office/officeart/2005/8/layout/lProcess2"/>
    <dgm:cxn modelId="{FB1CE965-A443-4FEC-8F8B-AF00992A4D50}" type="presParOf" srcId="{6250FDA3-4C29-4538-BAAE-F7CB47542418}" destId="{9EEBBCEC-01B6-4173-A66E-5123401C161F}" srcOrd="3" destOrd="0" presId="urn:microsoft.com/office/officeart/2005/8/layout/lProcess2"/>
    <dgm:cxn modelId="{F77813E4-3149-4FFD-8A14-27961EED51C4}" type="presParOf" srcId="{6250FDA3-4C29-4538-BAAE-F7CB47542418}" destId="{11C28169-8AC7-4B5D-B9BF-B752E2E751BF}"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E308D5-5F68-47AB-A730-999213B9D3B9}"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fr-FR"/>
        </a:p>
      </dgm:t>
    </dgm:pt>
    <dgm:pt modelId="{A5FBB9F7-7E04-4D38-96D5-E46AA8150760}">
      <dgm:prSet phldrT="[Texte]"/>
      <dgm:spPr/>
      <dgm:t>
        <a:bodyPr/>
        <a:lstStyle/>
        <a:p>
          <a:r>
            <a:rPr lang="fr-FR" dirty="0"/>
            <a:t>Introduction</a:t>
          </a:r>
        </a:p>
      </dgm:t>
    </dgm:pt>
    <dgm:pt modelId="{2C90ABE5-8A1A-407A-B81E-920F991CF2FA}" type="parTrans" cxnId="{4AFC0446-0328-4BED-A211-DCE9FA14F216}">
      <dgm:prSet/>
      <dgm:spPr/>
      <dgm:t>
        <a:bodyPr/>
        <a:lstStyle/>
        <a:p>
          <a:endParaRPr lang="fr-FR"/>
        </a:p>
      </dgm:t>
    </dgm:pt>
    <dgm:pt modelId="{6C76F2FC-6BE3-446A-A9E2-C2179A615D57}" type="sibTrans" cxnId="{4AFC0446-0328-4BED-A211-DCE9FA14F216}">
      <dgm:prSet/>
      <dgm:spPr/>
      <dgm:t>
        <a:bodyPr/>
        <a:lstStyle/>
        <a:p>
          <a:endParaRPr lang="fr-FR"/>
        </a:p>
      </dgm:t>
    </dgm:pt>
    <dgm:pt modelId="{24F73203-F2EF-4709-AAA6-052241A94635}">
      <dgm:prSet phldrT="[Texte]"/>
      <dgm:spPr/>
      <dgm:t>
        <a:bodyPr/>
        <a:lstStyle/>
        <a:p>
          <a:r>
            <a:rPr lang="fr-FR" dirty="0"/>
            <a:t>Notion d’ESS et formes juridiques</a:t>
          </a:r>
        </a:p>
      </dgm:t>
    </dgm:pt>
    <dgm:pt modelId="{70CB9F6E-1789-4A5D-8466-4661E82F1C31}" type="parTrans" cxnId="{9BD429C1-A4D2-4C04-8022-276B77C2FD78}">
      <dgm:prSet/>
      <dgm:spPr/>
      <dgm:t>
        <a:bodyPr/>
        <a:lstStyle/>
        <a:p>
          <a:endParaRPr lang="fr-FR"/>
        </a:p>
      </dgm:t>
    </dgm:pt>
    <dgm:pt modelId="{8FB3C3C8-A4C4-4B94-918D-72BC7B27869D}" type="sibTrans" cxnId="{9BD429C1-A4D2-4C04-8022-276B77C2FD78}">
      <dgm:prSet/>
      <dgm:spPr/>
      <dgm:t>
        <a:bodyPr/>
        <a:lstStyle/>
        <a:p>
          <a:endParaRPr lang="fr-FR"/>
        </a:p>
      </dgm:t>
    </dgm:pt>
    <dgm:pt modelId="{F8929EAA-6D01-496B-9F0C-A2ED5AF14140}">
      <dgm:prSet phldrT="[Texte]"/>
      <dgm:spPr/>
      <dgm:t>
        <a:bodyPr/>
        <a:lstStyle/>
        <a:p>
          <a:r>
            <a:rPr lang="fr-FR" dirty="0"/>
            <a:t>Questions à se poser</a:t>
          </a:r>
        </a:p>
      </dgm:t>
    </dgm:pt>
    <dgm:pt modelId="{FF55BA17-0936-4C35-A5BD-D8DDCACA60BC}" type="parTrans" cxnId="{B94EDA5E-D9A9-4D39-B699-1BF9A1E82C59}">
      <dgm:prSet/>
      <dgm:spPr/>
      <dgm:t>
        <a:bodyPr/>
        <a:lstStyle/>
        <a:p>
          <a:endParaRPr lang="fr-FR"/>
        </a:p>
      </dgm:t>
    </dgm:pt>
    <dgm:pt modelId="{36B664C0-1034-4D4A-9260-A707EB27840A}" type="sibTrans" cxnId="{B94EDA5E-D9A9-4D39-B699-1BF9A1E82C59}">
      <dgm:prSet/>
      <dgm:spPr/>
      <dgm:t>
        <a:bodyPr/>
        <a:lstStyle/>
        <a:p>
          <a:endParaRPr lang="fr-FR"/>
        </a:p>
      </dgm:t>
    </dgm:pt>
    <dgm:pt modelId="{CC3413B3-49B3-49DE-8D16-417940DA4935}">
      <dgm:prSet phldrT="[Texte]"/>
      <dgm:spPr/>
      <dgm:t>
        <a:bodyPr/>
        <a:lstStyle/>
        <a:p>
          <a:r>
            <a:rPr lang="fr-FR" dirty="0"/>
            <a:t>A vous de jouer!</a:t>
          </a:r>
        </a:p>
      </dgm:t>
    </dgm:pt>
    <dgm:pt modelId="{112F5F88-A6BF-494C-A77C-D2D0AEC37A6E}" type="parTrans" cxnId="{F74273E7-A872-4B03-9868-B9219B17504B}">
      <dgm:prSet/>
      <dgm:spPr/>
      <dgm:t>
        <a:bodyPr/>
        <a:lstStyle/>
        <a:p>
          <a:endParaRPr lang="fr-FR"/>
        </a:p>
      </dgm:t>
    </dgm:pt>
    <dgm:pt modelId="{DF97C10E-9FA4-406D-A5AE-1A333958038A}" type="sibTrans" cxnId="{F74273E7-A872-4B03-9868-B9219B17504B}">
      <dgm:prSet/>
      <dgm:spPr/>
      <dgm:t>
        <a:bodyPr/>
        <a:lstStyle/>
        <a:p>
          <a:endParaRPr lang="fr-FR"/>
        </a:p>
      </dgm:t>
    </dgm:pt>
    <dgm:pt modelId="{74A7A7E3-029A-49DE-8445-84DC171C0282}">
      <dgm:prSet phldrT="[Texte]"/>
      <dgm:spPr/>
      <dgm:t>
        <a:bodyPr/>
        <a:lstStyle/>
        <a:p>
          <a:r>
            <a:rPr lang="fr-FR" dirty="0"/>
            <a:t>Conclusion</a:t>
          </a:r>
        </a:p>
      </dgm:t>
    </dgm:pt>
    <dgm:pt modelId="{66E12E29-D390-4CD6-BC09-17C7F499804F}" type="parTrans" cxnId="{E40DB28D-45E6-485C-9621-3E0E02D45414}">
      <dgm:prSet/>
      <dgm:spPr/>
      <dgm:t>
        <a:bodyPr/>
        <a:lstStyle/>
        <a:p>
          <a:endParaRPr lang="fr-FR"/>
        </a:p>
      </dgm:t>
    </dgm:pt>
    <dgm:pt modelId="{58E3C495-E174-4FAA-B185-8574BA43A90A}" type="sibTrans" cxnId="{E40DB28D-45E6-485C-9621-3E0E02D45414}">
      <dgm:prSet/>
      <dgm:spPr/>
      <dgm:t>
        <a:bodyPr/>
        <a:lstStyle/>
        <a:p>
          <a:endParaRPr lang="fr-FR"/>
        </a:p>
      </dgm:t>
    </dgm:pt>
    <dgm:pt modelId="{DF7CEB58-3A75-445F-9CAE-E39DB9AE08EF}">
      <dgm:prSet phldrT="[Texte]"/>
      <dgm:spPr/>
      <dgm:t>
        <a:bodyPr/>
        <a:lstStyle/>
        <a:p>
          <a:r>
            <a:rPr lang="fr-FR" dirty="0" smtClean="0"/>
            <a:t>Construire son offre</a:t>
          </a:r>
          <a:endParaRPr lang="fr-FR" dirty="0"/>
        </a:p>
      </dgm:t>
    </dgm:pt>
    <dgm:pt modelId="{D6A48AF1-4F43-49A7-B8C8-7FB74E4E93F5}" type="parTrans" cxnId="{8ECCDB18-2AA6-4156-861B-B858036D4AAA}">
      <dgm:prSet/>
      <dgm:spPr/>
    </dgm:pt>
    <dgm:pt modelId="{CD61EEED-082F-49F8-A18E-861E1036EC3C}" type="sibTrans" cxnId="{8ECCDB18-2AA6-4156-861B-B858036D4AAA}">
      <dgm:prSet/>
      <dgm:spPr/>
    </dgm:pt>
    <dgm:pt modelId="{43C62915-5DE5-4845-8BEA-770899765B12}" type="pres">
      <dgm:prSet presAssocID="{4DE308D5-5F68-47AB-A730-999213B9D3B9}" presName="Name0" presStyleCnt="0">
        <dgm:presLayoutVars>
          <dgm:chMax val="7"/>
          <dgm:chPref val="7"/>
          <dgm:dir/>
        </dgm:presLayoutVars>
      </dgm:prSet>
      <dgm:spPr/>
      <dgm:t>
        <a:bodyPr/>
        <a:lstStyle/>
        <a:p>
          <a:endParaRPr lang="fr-FR"/>
        </a:p>
      </dgm:t>
    </dgm:pt>
    <dgm:pt modelId="{0C3942F2-0B7C-4712-9B7E-C14621A563AB}" type="pres">
      <dgm:prSet presAssocID="{4DE308D5-5F68-47AB-A730-999213B9D3B9}" presName="Name1" presStyleCnt="0"/>
      <dgm:spPr/>
    </dgm:pt>
    <dgm:pt modelId="{71F460EB-90B6-41AE-B666-2B91D7497F5F}" type="pres">
      <dgm:prSet presAssocID="{4DE308D5-5F68-47AB-A730-999213B9D3B9}" presName="cycle" presStyleCnt="0"/>
      <dgm:spPr/>
    </dgm:pt>
    <dgm:pt modelId="{E5C38DCB-1E6E-48CE-92E4-EA35372B978F}" type="pres">
      <dgm:prSet presAssocID="{4DE308D5-5F68-47AB-A730-999213B9D3B9}" presName="srcNode" presStyleLbl="node1" presStyleIdx="0" presStyleCnt="6"/>
      <dgm:spPr/>
    </dgm:pt>
    <dgm:pt modelId="{EAF5E6DC-88BA-4D99-A343-D9C15120C70D}" type="pres">
      <dgm:prSet presAssocID="{4DE308D5-5F68-47AB-A730-999213B9D3B9}" presName="conn" presStyleLbl="parChTrans1D2" presStyleIdx="0" presStyleCnt="1"/>
      <dgm:spPr/>
      <dgm:t>
        <a:bodyPr/>
        <a:lstStyle/>
        <a:p>
          <a:endParaRPr lang="fr-FR"/>
        </a:p>
      </dgm:t>
    </dgm:pt>
    <dgm:pt modelId="{6B8E2E5B-D93B-431F-A8A6-F2D658DD4823}" type="pres">
      <dgm:prSet presAssocID="{4DE308D5-5F68-47AB-A730-999213B9D3B9}" presName="extraNode" presStyleLbl="node1" presStyleIdx="0" presStyleCnt="6"/>
      <dgm:spPr/>
    </dgm:pt>
    <dgm:pt modelId="{122979E2-140D-4C14-8DD4-E3AF5CA7C7BB}" type="pres">
      <dgm:prSet presAssocID="{4DE308D5-5F68-47AB-A730-999213B9D3B9}" presName="dstNode" presStyleLbl="node1" presStyleIdx="0" presStyleCnt="6"/>
      <dgm:spPr/>
    </dgm:pt>
    <dgm:pt modelId="{D6160988-2FC5-4CD9-90D5-54A2CDEFC1A6}" type="pres">
      <dgm:prSet presAssocID="{A5FBB9F7-7E04-4D38-96D5-E46AA8150760}" presName="text_1" presStyleLbl="node1" presStyleIdx="0" presStyleCnt="6">
        <dgm:presLayoutVars>
          <dgm:bulletEnabled val="1"/>
        </dgm:presLayoutVars>
      </dgm:prSet>
      <dgm:spPr/>
      <dgm:t>
        <a:bodyPr/>
        <a:lstStyle/>
        <a:p>
          <a:endParaRPr lang="fr-FR"/>
        </a:p>
      </dgm:t>
    </dgm:pt>
    <dgm:pt modelId="{A6CA4BD1-E4CB-4DA0-9496-4AF2D98339E6}" type="pres">
      <dgm:prSet presAssocID="{A5FBB9F7-7E04-4D38-96D5-E46AA8150760}" presName="accent_1" presStyleCnt="0"/>
      <dgm:spPr/>
    </dgm:pt>
    <dgm:pt modelId="{1C8BF6BE-7E9A-4990-BA01-2B94E849830B}" type="pres">
      <dgm:prSet presAssocID="{A5FBB9F7-7E04-4D38-96D5-E46AA8150760}" presName="accentRepeatNode" presStyleLbl="solidFgAcc1" presStyleIdx="0" presStyleCnt="6"/>
      <dgm:spPr>
        <a:solidFill>
          <a:schemeClr val="bg1"/>
        </a:solidFill>
      </dgm:spPr>
    </dgm:pt>
    <dgm:pt modelId="{FEA57BE5-AE41-4A15-AACF-D8C9751D6162}" type="pres">
      <dgm:prSet presAssocID="{24F73203-F2EF-4709-AAA6-052241A94635}" presName="text_2" presStyleLbl="node1" presStyleIdx="1" presStyleCnt="6">
        <dgm:presLayoutVars>
          <dgm:bulletEnabled val="1"/>
        </dgm:presLayoutVars>
      </dgm:prSet>
      <dgm:spPr/>
      <dgm:t>
        <a:bodyPr/>
        <a:lstStyle/>
        <a:p>
          <a:endParaRPr lang="fr-FR"/>
        </a:p>
      </dgm:t>
    </dgm:pt>
    <dgm:pt modelId="{208EB7F8-0D38-4F73-A033-7B7EE01A7EDD}" type="pres">
      <dgm:prSet presAssocID="{24F73203-F2EF-4709-AAA6-052241A94635}" presName="accent_2" presStyleCnt="0"/>
      <dgm:spPr/>
    </dgm:pt>
    <dgm:pt modelId="{6CA9D060-B89B-4097-808E-24325578C6D0}" type="pres">
      <dgm:prSet presAssocID="{24F73203-F2EF-4709-AAA6-052241A94635}" presName="accentRepeatNode" presStyleLbl="solidFgAcc1" presStyleIdx="1" presStyleCnt="6"/>
      <dgm:spPr/>
    </dgm:pt>
    <dgm:pt modelId="{B933CE01-319B-4FA8-9192-48CD42FC5B78}" type="pres">
      <dgm:prSet presAssocID="{F8929EAA-6D01-496B-9F0C-A2ED5AF14140}" presName="text_3" presStyleLbl="node1" presStyleIdx="2" presStyleCnt="6">
        <dgm:presLayoutVars>
          <dgm:bulletEnabled val="1"/>
        </dgm:presLayoutVars>
      </dgm:prSet>
      <dgm:spPr/>
      <dgm:t>
        <a:bodyPr/>
        <a:lstStyle/>
        <a:p>
          <a:endParaRPr lang="fr-FR"/>
        </a:p>
      </dgm:t>
    </dgm:pt>
    <dgm:pt modelId="{DACA7116-A6CE-4E95-AAA8-12C96A288DF8}" type="pres">
      <dgm:prSet presAssocID="{F8929EAA-6D01-496B-9F0C-A2ED5AF14140}" presName="accent_3" presStyleCnt="0"/>
      <dgm:spPr/>
    </dgm:pt>
    <dgm:pt modelId="{3A0FA3B8-2CE2-47A8-B4D9-2BF1AF375C31}" type="pres">
      <dgm:prSet presAssocID="{F8929EAA-6D01-496B-9F0C-A2ED5AF14140}" presName="accentRepeatNode" presStyleLbl="solidFgAcc1" presStyleIdx="2" presStyleCnt="6"/>
      <dgm:spPr>
        <a:solidFill>
          <a:srgbClr val="C00000"/>
        </a:solidFill>
      </dgm:spPr>
    </dgm:pt>
    <dgm:pt modelId="{1F104FA4-B8B0-4158-8A6A-75CACAF1DFCB}" type="pres">
      <dgm:prSet presAssocID="{DF7CEB58-3A75-445F-9CAE-E39DB9AE08EF}" presName="text_4" presStyleLbl="node1" presStyleIdx="3" presStyleCnt="6">
        <dgm:presLayoutVars>
          <dgm:bulletEnabled val="1"/>
        </dgm:presLayoutVars>
      </dgm:prSet>
      <dgm:spPr/>
      <dgm:t>
        <a:bodyPr/>
        <a:lstStyle/>
        <a:p>
          <a:endParaRPr lang="fr-FR"/>
        </a:p>
      </dgm:t>
    </dgm:pt>
    <dgm:pt modelId="{E923106E-1FCE-4CBE-99C1-F2533FDFA820}" type="pres">
      <dgm:prSet presAssocID="{DF7CEB58-3A75-445F-9CAE-E39DB9AE08EF}" presName="accent_4" presStyleCnt="0"/>
      <dgm:spPr/>
    </dgm:pt>
    <dgm:pt modelId="{022AFA8E-B379-4252-80CA-ED2824AF5D29}" type="pres">
      <dgm:prSet presAssocID="{DF7CEB58-3A75-445F-9CAE-E39DB9AE08EF}" presName="accentRepeatNode" presStyleLbl="solidFgAcc1" presStyleIdx="3" presStyleCnt="6"/>
      <dgm:spPr/>
    </dgm:pt>
    <dgm:pt modelId="{230AFEE2-4FCE-4165-AFB4-57E1778168EA}" type="pres">
      <dgm:prSet presAssocID="{CC3413B3-49B3-49DE-8D16-417940DA4935}" presName="text_5" presStyleLbl="node1" presStyleIdx="4" presStyleCnt="6">
        <dgm:presLayoutVars>
          <dgm:bulletEnabled val="1"/>
        </dgm:presLayoutVars>
      </dgm:prSet>
      <dgm:spPr/>
      <dgm:t>
        <a:bodyPr/>
        <a:lstStyle/>
        <a:p>
          <a:endParaRPr lang="fr-FR"/>
        </a:p>
      </dgm:t>
    </dgm:pt>
    <dgm:pt modelId="{40EFAD20-CF76-48A8-B8DF-FDBB8DD921F2}" type="pres">
      <dgm:prSet presAssocID="{CC3413B3-49B3-49DE-8D16-417940DA4935}" presName="accent_5" presStyleCnt="0"/>
      <dgm:spPr/>
    </dgm:pt>
    <dgm:pt modelId="{8D6BC57F-1BCA-426A-B6F3-C33BC973D29A}" type="pres">
      <dgm:prSet presAssocID="{CC3413B3-49B3-49DE-8D16-417940DA4935}" presName="accentRepeatNode" presStyleLbl="solidFgAcc1" presStyleIdx="4" presStyleCnt="6"/>
      <dgm:spPr/>
    </dgm:pt>
    <dgm:pt modelId="{5BCA8ABB-C482-4BEF-A760-DC353B1222EC}" type="pres">
      <dgm:prSet presAssocID="{74A7A7E3-029A-49DE-8445-84DC171C0282}" presName="text_6" presStyleLbl="node1" presStyleIdx="5" presStyleCnt="6">
        <dgm:presLayoutVars>
          <dgm:bulletEnabled val="1"/>
        </dgm:presLayoutVars>
      </dgm:prSet>
      <dgm:spPr/>
      <dgm:t>
        <a:bodyPr/>
        <a:lstStyle/>
        <a:p>
          <a:endParaRPr lang="fr-FR"/>
        </a:p>
      </dgm:t>
    </dgm:pt>
    <dgm:pt modelId="{7FB3806C-8F86-40EE-B191-1BD4EA7E55F8}" type="pres">
      <dgm:prSet presAssocID="{74A7A7E3-029A-49DE-8445-84DC171C0282}" presName="accent_6" presStyleCnt="0"/>
      <dgm:spPr/>
    </dgm:pt>
    <dgm:pt modelId="{0C5A940E-2A5B-4AD7-9604-985822229BAE}" type="pres">
      <dgm:prSet presAssocID="{74A7A7E3-029A-49DE-8445-84DC171C0282}" presName="accentRepeatNode" presStyleLbl="solidFgAcc1" presStyleIdx="5" presStyleCnt="6"/>
      <dgm:spPr/>
    </dgm:pt>
  </dgm:ptLst>
  <dgm:cxnLst>
    <dgm:cxn modelId="{6BA8F6A2-9ADE-47CF-B93F-2FEB77C116D3}" type="presOf" srcId="{CC3413B3-49B3-49DE-8D16-417940DA4935}" destId="{230AFEE2-4FCE-4165-AFB4-57E1778168EA}" srcOrd="0" destOrd="0" presId="urn:microsoft.com/office/officeart/2008/layout/VerticalCurvedList"/>
    <dgm:cxn modelId="{1A9FAEE0-6A79-430A-848D-279EF1C635E2}" type="presOf" srcId="{F8929EAA-6D01-496B-9F0C-A2ED5AF14140}" destId="{B933CE01-319B-4FA8-9192-48CD42FC5B78}" srcOrd="0" destOrd="0" presId="urn:microsoft.com/office/officeart/2008/layout/VerticalCurvedList"/>
    <dgm:cxn modelId="{4AFC0446-0328-4BED-A211-DCE9FA14F216}" srcId="{4DE308D5-5F68-47AB-A730-999213B9D3B9}" destId="{A5FBB9F7-7E04-4D38-96D5-E46AA8150760}" srcOrd="0" destOrd="0" parTransId="{2C90ABE5-8A1A-407A-B81E-920F991CF2FA}" sibTransId="{6C76F2FC-6BE3-446A-A9E2-C2179A615D57}"/>
    <dgm:cxn modelId="{F74273E7-A872-4B03-9868-B9219B17504B}" srcId="{4DE308D5-5F68-47AB-A730-999213B9D3B9}" destId="{CC3413B3-49B3-49DE-8D16-417940DA4935}" srcOrd="4" destOrd="0" parTransId="{112F5F88-A6BF-494C-A77C-D2D0AEC37A6E}" sibTransId="{DF97C10E-9FA4-406D-A5AE-1A333958038A}"/>
    <dgm:cxn modelId="{A935702E-E84B-4C6A-B497-A1E6494E017F}" type="presOf" srcId="{A5FBB9F7-7E04-4D38-96D5-E46AA8150760}" destId="{D6160988-2FC5-4CD9-90D5-54A2CDEFC1A6}" srcOrd="0" destOrd="0" presId="urn:microsoft.com/office/officeart/2008/layout/VerticalCurvedList"/>
    <dgm:cxn modelId="{9BD429C1-A4D2-4C04-8022-276B77C2FD78}" srcId="{4DE308D5-5F68-47AB-A730-999213B9D3B9}" destId="{24F73203-F2EF-4709-AAA6-052241A94635}" srcOrd="1" destOrd="0" parTransId="{70CB9F6E-1789-4A5D-8466-4661E82F1C31}" sibTransId="{8FB3C3C8-A4C4-4B94-918D-72BC7B27869D}"/>
    <dgm:cxn modelId="{E4CFD8CE-FF92-4576-835C-ACEDCE69406B}" type="presOf" srcId="{4DE308D5-5F68-47AB-A730-999213B9D3B9}" destId="{43C62915-5DE5-4845-8BEA-770899765B12}" srcOrd="0" destOrd="0" presId="urn:microsoft.com/office/officeart/2008/layout/VerticalCurvedList"/>
    <dgm:cxn modelId="{508330EF-6082-404C-A394-5D40935650D1}" type="presOf" srcId="{6C76F2FC-6BE3-446A-A9E2-C2179A615D57}" destId="{EAF5E6DC-88BA-4D99-A343-D9C15120C70D}" srcOrd="0" destOrd="0" presId="urn:microsoft.com/office/officeart/2008/layout/VerticalCurvedList"/>
    <dgm:cxn modelId="{04F88F7F-9EF6-406A-B9BE-C7D6D406CBA8}" type="presOf" srcId="{DF7CEB58-3A75-445F-9CAE-E39DB9AE08EF}" destId="{1F104FA4-B8B0-4158-8A6A-75CACAF1DFCB}" srcOrd="0" destOrd="0" presId="urn:microsoft.com/office/officeart/2008/layout/VerticalCurvedList"/>
    <dgm:cxn modelId="{F9A1776D-E04A-4910-815E-817043E8C583}" type="presOf" srcId="{24F73203-F2EF-4709-AAA6-052241A94635}" destId="{FEA57BE5-AE41-4A15-AACF-D8C9751D6162}" srcOrd="0" destOrd="0" presId="urn:microsoft.com/office/officeart/2008/layout/VerticalCurvedList"/>
    <dgm:cxn modelId="{E40DB28D-45E6-485C-9621-3E0E02D45414}" srcId="{4DE308D5-5F68-47AB-A730-999213B9D3B9}" destId="{74A7A7E3-029A-49DE-8445-84DC171C0282}" srcOrd="5" destOrd="0" parTransId="{66E12E29-D390-4CD6-BC09-17C7F499804F}" sibTransId="{58E3C495-E174-4FAA-B185-8574BA43A90A}"/>
    <dgm:cxn modelId="{B94EDA5E-D9A9-4D39-B699-1BF9A1E82C59}" srcId="{4DE308D5-5F68-47AB-A730-999213B9D3B9}" destId="{F8929EAA-6D01-496B-9F0C-A2ED5AF14140}" srcOrd="2" destOrd="0" parTransId="{FF55BA17-0936-4C35-A5BD-D8DDCACA60BC}" sibTransId="{36B664C0-1034-4D4A-9260-A707EB27840A}"/>
    <dgm:cxn modelId="{8ECCDB18-2AA6-4156-861B-B858036D4AAA}" srcId="{4DE308D5-5F68-47AB-A730-999213B9D3B9}" destId="{DF7CEB58-3A75-445F-9CAE-E39DB9AE08EF}" srcOrd="3" destOrd="0" parTransId="{D6A48AF1-4F43-49A7-B8C8-7FB74E4E93F5}" sibTransId="{CD61EEED-082F-49F8-A18E-861E1036EC3C}"/>
    <dgm:cxn modelId="{D8FD7E15-22AA-4714-883F-7CBE44B0C74F}" type="presOf" srcId="{74A7A7E3-029A-49DE-8445-84DC171C0282}" destId="{5BCA8ABB-C482-4BEF-A760-DC353B1222EC}" srcOrd="0" destOrd="0" presId="urn:microsoft.com/office/officeart/2008/layout/VerticalCurvedList"/>
    <dgm:cxn modelId="{7256F9C4-AA6C-48F7-80E4-670ED2E294BE}" type="presParOf" srcId="{43C62915-5DE5-4845-8BEA-770899765B12}" destId="{0C3942F2-0B7C-4712-9B7E-C14621A563AB}" srcOrd="0" destOrd="0" presId="urn:microsoft.com/office/officeart/2008/layout/VerticalCurvedList"/>
    <dgm:cxn modelId="{C556202A-9520-4C11-930D-D65A898A52AD}" type="presParOf" srcId="{0C3942F2-0B7C-4712-9B7E-C14621A563AB}" destId="{71F460EB-90B6-41AE-B666-2B91D7497F5F}" srcOrd="0" destOrd="0" presId="urn:microsoft.com/office/officeart/2008/layout/VerticalCurvedList"/>
    <dgm:cxn modelId="{A24C1BC8-56C7-4162-A9F4-6B467A5BC16A}" type="presParOf" srcId="{71F460EB-90B6-41AE-B666-2B91D7497F5F}" destId="{E5C38DCB-1E6E-48CE-92E4-EA35372B978F}" srcOrd="0" destOrd="0" presId="urn:microsoft.com/office/officeart/2008/layout/VerticalCurvedList"/>
    <dgm:cxn modelId="{CE570CF1-95BF-4473-A52B-62C8570ABCFF}" type="presParOf" srcId="{71F460EB-90B6-41AE-B666-2B91D7497F5F}" destId="{EAF5E6DC-88BA-4D99-A343-D9C15120C70D}" srcOrd="1" destOrd="0" presId="urn:microsoft.com/office/officeart/2008/layout/VerticalCurvedList"/>
    <dgm:cxn modelId="{6490EE71-44F4-4392-B62F-7837064247C8}" type="presParOf" srcId="{71F460EB-90B6-41AE-B666-2B91D7497F5F}" destId="{6B8E2E5B-D93B-431F-A8A6-F2D658DD4823}" srcOrd="2" destOrd="0" presId="urn:microsoft.com/office/officeart/2008/layout/VerticalCurvedList"/>
    <dgm:cxn modelId="{9F15111B-233B-4FA6-8680-66EACAC67ECA}" type="presParOf" srcId="{71F460EB-90B6-41AE-B666-2B91D7497F5F}" destId="{122979E2-140D-4C14-8DD4-E3AF5CA7C7BB}" srcOrd="3" destOrd="0" presId="urn:microsoft.com/office/officeart/2008/layout/VerticalCurvedList"/>
    <dgm:cxn modelId="{D8147011-325E-4270-90D7-E10939ADCE0A}" type="presParOf" srcId="{0C3942F2-0B7C-4712-9B7E-C14621A563AB}" destId="{D6160988-2FC5-4CD9-90D5-54A2CDEFC1A6}" srcOrd="1" destOrd="0" presId="urn:microsoft.com/office/officeart/2008/layout/VerticalCurvedList"/>
    <dgm:cxn modelId="{24B8D826-3D08-41DE-8517-AC375A7D07DF}" type="presParOf" srcId="{0C3942F2-0B7C-4712-9B7E-C14621A563AB}" destId="{A6CA4BD1-E4CB-4DA0-9496-4AF2D98339E6}" srcOrd="2" destOrd="0" presId="urn:microsoft.com/office/officeart/2008/layout/VerticalCurvedList"/>
    <dgm:cxn modelId="{51CE462E-6784-4A3C-8BA7-8D51987712A2}" type="presParOf" srcId="{A6CA4BD1-E4CB-4DA0-9496-4AF2D98339E6}" destId="{1C8BF6BE-7E9A-4990-BA01-2B94E849830B}" srcOrd="0" destOrd="0" presId="urn:microsoft.com/office/officeart/2008/layout/VerticalCurvedList"/>
    <dgm:cxn modelId="{702371FA-D688-4162-B9DD-D90D6322D7D7}" type="presParOf" srcId="{0C3942F2-0B7C-4712-9B7E-C14621A563AB}" destId="{FEA57BE5-AE41-4A15-AACF-D8C9751D6162}" srcOrd="3" destOrd="0" presId="urn:microsoft.com/office/officeart/2008/layout/VerticalCurvedList"/>
    <dgm:cxn modelId="{7BAD4345-05AA-437C-B75A-FC7789758CDE}" type="presParOf" srcId="{0C3942F2-0B7C-4712-9B7E-C14621A563AB}" destId="{208EB7F8-0D38-4F73-A033-7B7EE01A7EDD}" srcOrd="4" destOrd="0" presId="urn:microsoft.com/office/officeart/2008/layout/VerticalCurvedList"/>
    <dgm:cxn modelId="{B26003CB-CD9C-4F0B-A879-AE94EFC13D45}" type="presParOf" srcId="{208EB7F8-0D38-4F73-A033-7B7EE01A7EDD}" destId="{6CA9D060-B89B-4097-808E-24325578C6D0}" srcOrd="0" destOrd="0" presId="urn:microsoft.com/office/officeart/2008/layout/VerticalCurvedList"/>
    <dgm:cxn modelId="{2D3156C5-510A-4AD5-B99A-A03994F9C60D}" type="presParOf" srcId="{0C3942F2-0B7C-4712-9B7E-C14621A563AB}" destId="{B933CE01-319B-4FA8-9192-48CD42FC5B78}" srcOrd="5" destOrd="0" presId="urn:microsoft.com/office/officeart/2008/layout/VerticalCurvedList"/>
    <dgm:cxn modelId="{DE8FC9A5-BCA8-46D2-A874-D808186ADA78}" type="presParOf" srcId="{0C3942F2-0B7C-4712-9B7E-C14621A563AB}" destId="{DACA7116-A6CE-4E95-AAA8-12C96A288DF8}" srcOrd="6" destOrd="0" presId="urn:microsoft.com/office/officeart/2008/layout/VerticalCurvedList"/>
    <dgm:cxn modelId="{D53561D1-07C4-4D4B-A7D4-517085D93359}" type="presParOf" srcId="{DACA7116-A6CE-4E95-AAA8-12C96A288DF8}" destId="{3A0FA3B8-2CE2-47A8-B4D9-2BF1AF375C31}" srcOrd="0" destOrd="0" presId="urn:microsoft.com/office/officeart/2008/layout/VerticalCurvedList"/>
    <dgm:cxn modelId="{778B33EC-2820-40F6-B74A-4E63F9E111F7}" type="presParOf" srcId="{0C3942F2-0B7C-4712-9B7E-C14621A563AB}" destId="{1F104FA4-B8B0-4158-8A6A-75CACAF1DFCB}" srcOrd="7" destOrd="0" presId="urn:microsoft.com/office/officeart/2008/layout/VerticalCurvedList"/>
    <dgm:cxn modelId="{8F2D7075-07B1-46A9-8166-FD4113E7BA31}" type="presParOf" srcId="{0C3942F2-0B7C-4712-9B7E-C14621A563AB}" destId="{E923106E-1FCE-4CBE-99C1-F2533FDFA820}" srcOrd="8" destOrd="0" presId="urn:microsoft.com/office/officeart/2008/layout/VerticalCurvedList"/>
    <dgm:cxn modelId="{D487A741-B977-4588-947E-978855FE1FB7}" type="presParOf" srcId="{E923106E-1FCE-4CBE-99C1-F2533FDFA820}" destId="{022AFA8E-B379-4252-80CA-ED2824AF5D29}" srcOrd="0" destOrd="0" presId="urn:microsoft.com/office/officeart/2008/layout/VerticalCurvedList"/>
    <dgm:cxn modelId="{E1C0638C-32D5-4424-B57E-D6C3E5230BD1}" type="presParOf" srcId="{0C3942F2-0B7C-4712-9B7E-C14621A563AB}" destId="{230AFEE2-4FCE-4165-AFB4-57E1778168EA}" srcOrd="9" destOrd="0" presId="urn:microsoft.com/office/officeart/2008/layout/VerticalCurvedList"/>
    <dgm:cxn modelId="{2D8E4987-6E32-4780-9BCA-A033272E3617}" type="presParOf" srcId="{0C3942F2-0B7C-4712-9B7E-C14621A563AB}" destId="{40EFAD20-CF76-48A8-B8DF-FDBB8DD921F2}" srcOrd="10" destOrd="0" presId="urn:microsoft.com/office/officeart/2008/layout/VerticalCurvedList"/>
    <dgm:cxn modelId="{E6924CB0-A4CE-4CA6-A49E-81722FF19282}" type="presParOf" srcId="{40EFAD20-CF76-48A8-B8DF-FDBB8DD921F2}" destId="{8D6BC57F-1BCA-426A-B6F3-C33BC973D29A}" srcOrd="0" destOrd="0" presId="urn:microsoft.com/office/officeart/2008/layout/VerticalCurvedList"/>
    <dgm:cxn modelId="{3FE9FF79-EBC6-4ADD-B994-A8BB61AA9CA9}" type="presParOf" srcId="{0C3942F2-0B7C-4712-9B7E-C14621A563AB}" destId="{5BCA8ABB-C482-4BEF-A760-DC353B1222EC}" srcOrd="11" destOrd="0" presId="urn:microsoft.com/office/officeart/2008/layout/VerticalCurvedList"/>
    <dgm:cxn modelId="{F74138EA-8D46-4EB1-A826-95C7F69AC975}" type="presParOf" srcId="{0C3942F2-0B7C-4712-9B7E-C14621A563AB}" destId="{7FB3806C-8F86-40EE-B191-1BD4EA7E55F8}" srcOrd="12" destOrd="0" presId="urn:microsoft.com/office/officeart/2008/layout/VerticalCurvedList"/>
    <dgm:cxn modelId="{342912A7-26F5-4C17-A362-671F73B6FD37}" type="presParOf" srcId="{7FB3806C-8F86-40EE-B191-1BD4EA7E55F8}" destId="{0C5A940E-2A5B-4AD7-9604-985822229B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64A438-BF28-4EB3-B398-EE8A983609E7}"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fr-FR"/>
        </a:p>
      </dgm:t>
    </dgm:pt>
    <dgm:pt modelId="{486E5EA5-2C14-4A47-884E-BCEDFF9E7960}">
      <dgm:prSet phldrT="[Texte]"/>
      <dgm:spPr>
        <a:solidFill>
          <a:schemeClr val="bg1"/>
        </a:solidFill>
        <a:ln>
          <a:solidFill>
            <a:srgbClr val="C00000"/>
          </a:solidFill>
        </a:ln>
      </dgm:spPr>
      <dgm:t>
        <a:bodyPr/>
        <a:lstStyle/>
        <a:p>
          <a:r>
            <a:rPr lang="fr-FR" dirty="0">
              <a:solidFill>
                <a:schemeClr val="tx1"/>
              </a:solidFill>
            </a:rPr>
            <a:t>Questionner son Projet</a:t>
          </a:r>
        </a:p>
      </dgm:t>
    </dgm:pt>
    <dgm:pt modelId="{411AB49E-2427-4CA3-BE39-4C57D6F0EF52}" type="parTrans" cxnId="{00D3F2F3-247C-4163-9920-66D19FEDEDA9}">
      <dgm:prSet/>
      <dgm:spPr/>
      <dgm:t>
        <a:bodyPr/>
        <a:lstStyle/>
        <a:p>
          <a:endParaRPr lang="fr-FR"/>
        </a:p>
      </dgm:t>
    </dgm:pt>
    <dgm:pt modelId="{080847DC-E434-46DC-AEC4-03A55CE1CC2C}" type="sibTrans" cxnId="{00D3F2F3-247C-4163-9920-66D19FEDEDA9}">
      <dgm:prSet/>
      <dgm:spPr>
        <a:solidFill>
          <a:schemeClr val="accent2">
            <a:lumMod val="40000"/>
            <a:lumOff val="60000"/>
          </a:schemeClr>
        </a:solidFill>
      </dgm:spPr>
      <dgm:t>
        <a:bodyPr/>
        <a:lstStyle/>
        <a:p>
          <a:endParaRPr lang="fr-FR"/>
        </a:p>
      </dgm:t>
    </dgm:pt>
    <dgm:pt modelId="{A49BC085-9955-4EE7-A15F-9E215E967116}">
      <dgm:prSet phldrT="[Texte]"/>
      <dgm:spPr>
        <a:solidFill>
          <a:schemeClr val="bg1"/>
        </a:solidFill>
        <a:ln>
          <a:solidFill>
            <a:srgbClr val="C00000"/>
          </a:solidFill>
        </a:ln>
      </dgm:spPr>
      <dgm:t>
        <a:bodyPr/>
        <a:lstStyle/>
        <a:p>
          <a:r>
            <a:rPr lang="fr-FR" dirty="0" smtClean="0">
              <a:solidFill>
                <a:schemeClr val="tx1"/>
              </a:solidFill>
            </a:rPr>
            <a:t>Déclarer/Modifier </a:t>
          </a:r>
          <a:r>
            <a:rPr lang="fr-FR" dirty="0">
              <a:solidFill>
                <a:schemeClr val="tx1"/>
              </a:solidFill>
            </a:rPr>
            <a:t>sa structure</a:t>
          </a:r>
        </a:p>
      </dgm:t>
    </dgm:pt>
    <dgm:pt modelId="{FF5909F1-183C-4F72-8BBF-D57A3A7F4F54}" type="parTrans" cxnId="{F876E446-6396-4BEB-9BC2-30B1A993B68F}">
      <dgm:prSet/>
      <dgm:spPr/>
      <dgm:t>
        <a:bodyPr/>
        <a:lstStyle/>
        <a:p>
          <a:endParaRPr lang="fr-FR"/>
        </a:p>
      </dgm:t>
    </dgm:pt>
    <dgm:pt modelId="{00B09D62-5E93-4BBA-BEB5-9252025EC858}" type="sibTrans" cxnId="{F876E446-6396-4BEB-9BC2-30B1A993B68F}">
      <dgm:prSet/>
      <dgm:spPr>
        <a:solidFill>
          <a:schemeClr val="accent2">
            <a:lumMod val="40000"/>
            <a:lumOff val="60000"/>
          </a:schemeClr>
        </a:solidFill>
      </dgm:spPr>
      <dgm:t>
        <a:bodyPr/>
        <a:lstStyle/>
        <a:p>
          <a:endParaRPr lang="fr-FR"/>
        </a:p>
      </dgm:t>
    </dgm:pt>
    <dgm:pt modelId="{116E7701-B545-4D6C-9D91-F1694B5AC844}">
      <dgm:prSet phldrT="[Texte]"/>
      <dgm:spPr>
        <a:solidFill>
          <a:schemeClr val="bg1"/>
        </a:solidFill>
        <a:ln>
          <a:solidFill>
            <a:srgbClr val="C00000"/>
          </a:solidFill>
        </a:ln>
      </dgm:spPr>
      <dgm:t>
        <a:bodyPr/>
        <a:lstStyle/>
        <a:p>
          <a:r>
            <a:rPr lang="fr-FR" dirty="0">
              <a:solidFill>
                <a:schemeClr val="tx1"/>
              </a:solidFill>
            </a:rPr>
            <a:t>Evolution juridique en fonction du projet</a:t>
          </a:r>
        </a:p>
      </dgm:t>
    </dgm:pt>
    <dgm:pt modelId="{60557876-95C0-406F-ACE1-7153C9297FFC}" type="parTrans" cxnId="{4E6F1222-9C4F-48CD-9AB4-F4646AF58832}">
      <dgm:prSet/>
      <dgm:spPr/>
      <dgm:t>
        <a:bodyPr/>
        <a:lstStyle/>
        <a:p>
          <a:endParaRPr lang="fr-FR"/>
        </a:p>
      </dgm:t>
    </dgm:pt>
    <dgm:pt modelId="{4896CA75-D6D1-4F13-BD19-B0B2EA1DC8D7}" type="sibTrans" cxnId="{4E6F1222-9C4F-48CD-9AB4-F4646AF58832}">
      <dgm:prSet/>
      <dgm:spPr/>
      <dgm:t>
        <a:bodyPr/>
        <a:lstStyle/>
        <a:p>
          <a:endParaRPr lang="fr-FR"/>
        </a:p>
      </dgm:t>
    </dgm:pt>
    <dgm:pt modelId="{AFB2A035-80A1-4810-B5D7-D733A2DCBA8A}">
      <dgm:prSet phldrT="[Texte]"/>
      <dgm:spPr>
        <a:solidFill>
          <a:schemeClr val="bg1"/>
        </a:solidFill>
        <a:ln>
          <a:solidFill>
            <a:srgbClr val="C00000"/>
          </a:solidFill>
        </a:ln>
      </dgm:spPr>
      <dgm:t>
        <a:bodyPr/>
        <a:lstStyle/>
        <a:p>
          <a:r>
            <a:rPr lang="fr-FR" dirty="0">
              <a:solidFill>
                <a:schemeClr val="tx1"/>
              </a:solidFill>
            </a:rPr>
            <a:t>Choisir la forme juridique adéquate</a:t>
          </a:r>
        </a:p>
      </dgm:t>
    </dgm:pt>
    <dgm:pt modelId="{4FF86636-5263-4467-B318-54D7840D105B}" type="parTrans" cxnId="{DA4C95EE-A11A-475F-B30F-C531689B3D36}">
      <dgm:prSet/>
      <dgm:spPr/>
      <dgm:t>
        <a:bodyPr/>
        <a:lstStyle/>
        <a:p>
          <a:endParaRPr lang="fr-FR"/>
        </a:p>
      </dgm:t>
    </dgm:pt>
    <dgm:pt modelId="{02FD8C60-56BF-4693-8CD7-FFC7EE858361}" type="sibTrans" cxnId="{DA4C95EE-A11A-475F-B30F-C531689B3D36}">
      <dgm:prSet/>
      <dgm:spPr>
        <a:solidFill>
          <a:schemeClr val="accent2">
            <a:lumMod val="40000"/>
            <a:lumOff val="60000"/>
          </a:schemeClr>
        </a:solidFill>
      </dgm:spPr>
      <dgm:t>
        <a:bodyPr/>
        <a:lstStyle/>
        <a:p>
          <a:endParaRPr lang="fr-FR"/>
        </a:p>
      </dgm:t>
    </dgm:pt>
    <dgm:pt modelId="{B772583F-0C8D-49A4-A8C5-0E642417984E}">
      <dgm:prSet phldrT="[Texte]"/>
      <dgm:spPr>
        <a:solidFill>
          <a:schemeClr val="bg1"/>
        </a:solidFill>
        <a:ln>
          <a:solidFill>
            <a:srgbClr val="C00000"/>
          </a:solidFill>
        </a:ln>
      </dgm:spPr>
      <dgm:t>
        <a:bodyPr/>
        <a:lstStyle/>
        <a:p>
          <a:r>
            <a:rPr lang="fr-FR" dirty="0">
              <a:solidFill>
                <a:schemeClr val="tx1"/>
              </a:solidFill>
            </a:rPr>
            <a:t>Adapter la rédaction des statuts …</a:t>
          </a:r>
        </a:p>
      </dgm:t>
    </dgm:pt>
    <dgm:pt modelId="{2F0B21F0-9024-4D81-A7A3-C7791D619786}" type="parTrans" cxnId="{F6E185EF-226A-43A9-A418-886956CD31D6}">
      <dgm:prSet/>
      <dgm:spPr/>
      <dgm:t>
        <a:bodyPr/>
        <a:lstStyle/>
        <a:p>
          <a:endParaRPr lang="fr-FR"/>
        </a:p>
      </dgm:t>
    </dgm:pt>
    <dgm:pt modelId="{DE86C88C-DDF4-4251-8513-136827F8CBD8}" type="sibTrans" cxnId="{F6E185EF-226A-43A9-A418-886956CD31D6}">
      <dgm:prSet/>
      <dgm:spPr>
        <a:solidFill>
          <a:schemeClr val="accent2">
            <a:lumMod val="40000"/>
            <a:lumOff val="60000"/>
          </a:schemeClr>
        </a:solidFill>
      </dgm:spPr>
      <dgm:t>
        <a:bodyPr/>
        <a:lstStyle/>
        <a:p>
          <a:endParaRPr lang="fr-FR"/>
        </a:p>
      </dgm:t>
    </dgm:pt>
    <dgm:pt modelId="{5350A592-3E06-4EB5-8E19-C9BAEE775646}" type="pres">
      <dgm:prSet presAssocID="{3664A438-BF28-4EB3-B398-EE8A983609E7}" presName="diagram" presStyleCnt="0">
        <dgm:presLayoutVars>
          <dgm:dir/>
          <dgm:resizeHandles val="exact"/>
        </dgm:presLayoutVars>
      </dgm:prSet>
      <dgm:spPr/>
      <dgm:t>
        <a:bodyPr/>
        <a:lstStyle/>
        <a:p>
          <a:endParaRPr lang="fr-FR"/>
        </a:p>
      </dgm:t>
    </dgm:pt>
    <dgm:pt modelId="{0B6D34B7-420E-4E1A-9AB1-D7505AD23170}" type="pres">
      <dgm:prSet presAssocID="{486E5EA5-2C14-4A47-884E-BCEDFF9E7960}" presName="node" presStyleLbl="node1" presStyleIdx="0" presStyleCnt="5">
        <dgm:presLayoutVars>
          <dgm:bulletEnabled val="1"/>
        </dgm:presLayoutVars>
      </dgm:prSet>
      <dgm:spPr/>
      <dgm:t>
        <a:bodyPr/>
        <a:lstStyle/>
        <a:p>
          <a:endParaRPr lang="fr-FR"/>
        </a:p>
      </dgm:t>
    </dgm:pt>
    <dgm:pt modelId="{37577A29-246E-4835-8FFF-E9F41A19881C}" type="pres">
      <dgm:prSet presAssocID="{080847DC-E434-46DC-AEC4-03A55CE1CC2C}" presName="sibTrans" presStyleLbl="sibTrans2D1" presStyleIdx="0" presStyleCnt="4"/>
      <dgm:spPr/>
      <dgm:t>
        <a:bodyPr/>
        <a:lstStyle/>
        <a:p>
          <a:endParaRPr lang="fr-FR"/>
        </a:p>
      </dgm:t>
    </dgm:pt>
    <dgm:pt modelId="{3C31FB1D-F845-4DF5-BD62-8741880535D8}" type="pres">
      <dgm:prSet presAssocID="{080847DC-E434-46DC-AEC4-03A55CE1CC2C}" presName="connectorText" presStyleLbl="sibTrans2D1" presStyleIdx="0" presStyleCnt="4"/>
      <dgm:spPr/>
      <dgm:t>
        <a:bodyPr/>
        <a:lstStyle/>
        <a:p>
          <a:endParaRPr lang="fr-FR"/>
        </a:p>
      </dgm:t>
    </dgm:pt>
    <dgm:pt modelId="{BC922136-4A54-4200-A6ED-C28F8CC8A34F}" type="pres">
      <dgm:prSet presAssocID="{AFB2A035-80A1-4810-B5D7-D733A2DCBA8A}" presName="node" presStyleLbl="node1" presStyleIdx="1" presStyleCnt="5">
        <dgm:presLayoutVars>
          <dgm:bulletEnabled val="1"/>
        </dgm:presLayoutVars>
      </dgm:prSet>
      <dgm:spPr/>
      <dgm:t>
        <a:bodyPr/>
        <a:lstStyle/>
        <a:p>
          <a:endParaRPr lang="fr-FR"/>
        </a:p>
      </dgm:t>
    </dgm:pt>
    <dgm:pt modelId="{70446F2B-E444-4D1E-9213-028D9E6D3A3C}" type="pres">
      <dgm:prSet presAssocID="{02FD8C60-56BF-4693-8CD7-FFC7EE858361}" presName="sibTrans" presStyleLbl="sibTrans2D1" presStyleIdx="1" presStyleCnt="4"/>
      <dgm:spPr/>
      <dgm:t>
        <a:bodyPr/>
        <a:lstStyle/>
        <a:p>
          <a:endParaRPr lang="fr-FR"/>
        </a:p>
      </dgm:t>
    </dgm:pt>
    <dgm:pt modelId="{E2FC815F-85D1-48A8-9FEC-BB510BDF0776}" type="pres">
      <dgm:prSet presAssocID="{02FD8C60-56BF-4693-8CD7-FFC7EE858361}" presName="connectorText" presStyleLbl="sibTrans2D1" presStyleIdx="1" presStyleCnt="4"/>
      <dgm:spPr/>
      <dgm:t>
        <a:bodyPr/>
        <a:lstStyle/>
        <a:p>
          <a:endParaRPr lang="fr-FR"/>
        </a:p>
      </dgm:t>
    </dgm:pt>
    <dgm:pt modelId="{C406A2AF-70B2-4DFD-A5C5-D109BF25F58C}" type="pres">
      <dgm:prSet presAssocID="{B772583F-0C8D-49A4-A8C5-0E642417984E}" presName="node" presStyleLbl="node1" presStyleIdx="2" presStyleCnt="5">
        <dgm:presLayoutVars>
          <dgm:bulletEnabled val="1"/>
        </dgm:presLayoutVars>
      </dgm:prSet>
      <dgm:spPr/>
      <dgm:t>
        <a:bodyPr/>
        <a:lstStyle/>
        <a:p>
          <a:endParaRPr lang="fr-FR"/>
        </a:p>
      </dgm:t>
    </dgm:pt>
    <dgm:pt modelId="{320D540C-77B9-421A-A7FA-781DB0BE3B7B}" type="pres">
      <dgm:prSet presAssocID="{DE86C88C-DDF4-4251-8513-136827F8CBD8}" presName="sibTrans" presStyleLbl="sibTrans2D1" presStyleIdx="2" presStyleCnt="4"/>
      <dgm:spPr/>
      <dgm:t>
        <a:bodyPr/>
        <a:lstStyle/>
        <a:p>
          <a:endParaRPr lang="fr-FR"/>
        </a:p>
      </dgm:t>
    </dgm:pt>
    <dgm:pt modelId="{0803D611-E47C-419D-BC0C-90640202DC34}" type="pres">
      <dgm:prSet presAssocID="{DE86C88C-DDF4-4251-8513-136827F8CBD8}" presName="connectorText" presStyleLbl="sibTrans2D1" presStyleIdx="2" presStyleCnt="4"/>
      <dgm:spPr/>
      <dgm:t>
        <a:bodyPr/>
        <a:lstStyle/>
        <a:p>
          <a:endParaRPr lang="fr-FR"/>
        </a:p>
      </dgm:t>
    </dgm:pt>
    <dgm:pt modelId="{A41E3BEF-B742-428F-A515-44204EA52BEC}" type="pres">
      <dgm:prSet presAssocID="{A49BC085-9955-4EE7-A15F-9E215E967116}" presName="node" presStyleLbl="node1" presStyleIdx="3" presStyleCnt="5">
        <dgm:presLayoutVars>
          <dgm:bulletEnabled val="1"/>
        </dgm:presLayoutVars>
      </dgm:prSet>
      <dgm:spPr/>
      <dgm:t>
        <a:bodyPr/>
        <a:lstStyle/>
        <a:p>
          <a:endParaRPr lang="fr-FR"/>
        </a:p>
      </dgm:t>
    </dgm:pt>
    <dgm:pt modelId="{B5B8E782-7D76-4615-9318-80966B22A082}" type="pres">
      <dgm:prSet presAssocID="{00B09D62-5E93-4BBA-BEB5-9252025EC858}" presName="sibTrans" presStyleLbl="sibTrans2D1" presStyleIdx="3" presStyleCnt="4"/>
      <dgm:spPr/>
      <dgm:t>
        <a:bodyPr/>
        <a:lstStyle/>
        <a:p>
          <a:endParaRPr lang="fr-FR"/>
        </a:p>
      </dgm:t>
    </dgm:pt>
    <dgm:pt modelId="{D6662BDE-7789-4299-BA8C-86CA0642F00C}" type="pres">
      <dgm:prSet presAssocID="{00B09D62-5E93-4BBA-BEB5-9252025EC858}" presName="connectorText" presStyleLbl="sibTrans2D1" presStyleIdx="3" presStyleCnt="4"/>
      <dgm:spPr/>
      <dgm:t>
        <a:bodyPr/>
        <a:lstStyle/>
        <a:p>
          <a:endParaRPr lang="fr-FR"/>
        </a:p>
      </dgm:t>
    </dgm:pt>
    <dgm:pt modelId="{B3E5BE31-F3EA-4953-8175-874183F26352}" type="pres">
      <dgm:prSet presAssocID="{116E7701-B545-4D6C-9D91-F1694B5AC844}" presName="node" presStyleLbl="node1" presStyleIdx="4" presStyleCnt="5">
        <dgm:presLayoutVars>
          <dgm:bulletEnabled val="1"/>
        </dgm:presLayoutVars>
      </dgm:prSet>
      <dgm:spPr/>
      <dgm:t>
        <a:bodyPr/>
        <a:lstStyle/>
        <a:p>
          <a:endParaRPr lang="fr-FR"/>
        </a:p>
      </dgm:t>
    </dgm:pt>
  </dgm:ptLst>
  <dgm:cxnLst>
    <dgm:cxn modelId="{FAFDE923-EF56-4747-A835-6F516C577168}" type="presOf" srcId="{080847DC-E434-46DC-AEC4-03A55CE1CC2C}" destId="{37577A29-246E-4835-8FFF-E9F41A19881C}" srcOrd="0" destOrd="0" presId="urn:microsoft.com/office/officeart/2005/8/layout/process5"/>
    <dgm:cxn modelId="{2004F276-23EF-4774-95B1-DC2D8AAFF144}" type="presOf" srcId="{486E5EA5-2C14-4A47-884E-BCEDFF9E7960}" destId="{0B6D34B7-420E-4E1A-9AB1-D7505AD23170}" srcOrd="0" destOrd="0" presId="urn:microsoft.com/office/officeart/2005/8/layout/process5"/>
    <dgm:cxn modelId="{D9E96745-282A-4D6D-82CC-F2B2BEBD4993}" type="presOf" srcId="{AFB2A035-80A1-4810-B5D7-D733A2DCBA8A}" destId="{BC922136-4A54-4200-A6ED-C28F8CC8A34F}" srcOrd="0" destOrd="0" presId="urn:microsoft.com/office/officeart/2005/8/layout/process5"/>
    <dgm:cxn modelId="{F6E185EF-226A-43A9-A418-886956CD31D6}" srcId="{3664A438-BF28-4EB3-B398-EE8A983609E7}" destId="{B772583F-0C8D-49A4-A8C5-0E642417984E}" srcOrd="2" destOrd="0" parTransId="{2F0B21F0-9024-4D81-A7A3-C7791D619786}" sibTransId="{DE86C88C-DDF4-4251-8513-136827F8CBD8}"/>
    <dgm:cxn modelId="{4DB7BB15-701C-45EC-868E-5678E431C64B}" type="presOf" srcId="{02FD8C60-56BF-4693-8CD7-FFC7EE858361}" destId="{70446F2B-E444-4D1E-9213-028D9E6D3A3C}" srcOrd="0" destOrd="0" presId="urn:microsoft.com/office/officeart/2005/8/layout/process5"/>
    <dgm:cxn modelId="{4E6F1222-9C4F-48CD-9AB4-F4646AF58832}" srcId="{3664A438-BF28-4EB3-B398-EE8A983609E7}" destId="{116E7701-B545-4D6C-9D91-F1694B5AC844}" srcOrd="4" destOrd="0" parTransId="{60557876-95C0-406F-ACE1-7153C9297FFC}" sibTransId="{4896CA75-D6D1-4F13-BD19-B0B2EA1DC8D7}"/>
    <dgm:cxn modelId="{2BFE5AD3-94E5-4599-A4AD-3874E16F0D12}" type="presOf" srcId="{DE86C88C-DDF4-4251-8513-136827F8CBD8}" destId="{320D540C-77B9-421A-A7FA-781DB0BE3B7B}" srcOrd="0" destOrd="0" presId="urn:microsoft.com/office/officeart/2005/8/layout/process5"/>
    <dgm:cxn modelId="{8568A4FB-BE9E-4260-A142-E5AACF8FB0DD}" type="presOf" srcId="{DE86C88C-DDF4-4251-8513-136827F8CBD8}" destId="{0803D611-E47C-419D-BC0C-90640202DC34}" srcOrd="1" destOrd="0" presId="urn:microsoft.com/office/officeart/2005/8/layout/process5"/>
    <dgm:cxn modelId="{F3F799B4-E9CB-4981-B9D5-CD84D1E25E61}" type="presOf" srcId="{116E7701-B545-4D6C-9D91-F1694B5AC844}" destId="{B3E5BE31-F3EA-4953-8175-874183F26352}" srcOrd="0" destOrd="0" presId="urn:microsoft.com/office/officeart/2005/8/layout/process5"/>
    <dgm:cxn modelId="{0660C492-6267-4A34-821D-1013AB33441F}" type="presOf" srcId="{00B09D62-5E93-4BBA-BEB5-9252025EC858}" destId="{D6662BDE-7789-4299-BA8C-86CA0642F00C}" srcOrd="1" destOrd="0" presId="urn:microsoft.com/office/officeart/2005/8/layout/process5"/>
    <dgm:cxn modelId="{90E7A898-AA2B-4779-B170-9ADCA58707A6}" type="presOf" srcId="{00B09D62-5E93-4BBA-BEB5-9252025EC858}" destId="{B5B8E782-7D76-4615-9318-80966B22A082}" srcOrd="0" destOrd="0" presId="urn:microsoft.com/office/officeart/2005/8/layout/process5"/>
    <dgm:cxn modelId="{B7DF24A7-2082-4D50-B371-27F36BFDA498}" type="presOf" srcId="{080847DC-E434-46DC-AEC4-03A55CE1CC2C}" destId="{3C31FB1D-F845-4DF5-BD62-8741880535D8}" srcOrd="1" destOrd="0" presId="urn:microsoft.com/office/officeart/2005/8/layout/process5"/>
    <dgm:cxn modelId="{EDB6039D-CC2E-472F-980D-C56A183D57BD}" type="presOf" srcId="{3664A438-BF28-4EB3-B398-EE8A983609E7}" destId="{5350A592-3E06-4EB5-8E19-C9BAEE775646}" srcOrd="0" destOrd="0" presId="urn:microsoft.com/office/officeart/2005/8/layout/process5"/>
    <dgm:cxn modelId="{F876E446-6396-4BEB-9BC2-30B1A993B68F}" srcId="{3664A438-BF28-4EB3-B398-EE8A983609E7}" destId="{A49BC085-9955-4EE7-A15F-9E215E967116}" srcOrd="3" destOrd="0" parTransId="{FF5909F1-183C-4F72-8BBF-D57A3A7F4F54}" sibTransId="{00B09D62-5E93-4BBA-BEB5-9252025EC858}"/>
    <dgm:cxn modelId="{4CF22CC8-A9FE-4713-B029-3C24563C1001}" type="presOf" srcId="{02FD8C60-56BF-4693-8CD7-FFC7EE858361}" destId="{E2FC815F-85D1-48A8-9FEC-BB510BDF0776}" srcOrd="1" destOrd="0" presId="urn:microsoft.com/office/officeart/2005/8/layout/process5"/>
    <dgm:cxn modelId="{DA4C95EE-A11A-475F-B30F-C531689B3D36}" srcId="{3664A438-BF28-4EB3-B398-EE8A983609E7}" destId="{AFB2A035-80A1-4810-B5D7-D733A2DCBA8A}" srcOrd="1" destOrd="0" parTransId="{4FF86636-5263-4467-B318-54D7840D105B}" sibTransId="{02FD8C60-56BF-4693-8CD7-FFC7EE858361}"/>
    <dgm:cxn modelId="{022837F1-9697-4662-B666-BB401A7C37EF}" type="presOf" srcId="{B772583F-0C8D-49A4-A8C5-0E642417984E}" destId="{C406A2AF-70B2-4DFD-A5C5-D109BF25F58C}" srcOrd="0" destOrd="0" presId="urn:microsoft.com/office/officeart/2005/8/layout/process5"/>
    <dgm:cxn modelId="{C1FF2117-8C60-4440-AB14-844980621C14}" type="presOf" srcId="{A49BC085-9955-4EE7-A15F-9E215E967116}" destId="{A41E3BEF-B742-428F-A515-44204EA52BEC}" srcOrd="0" destOrd="0" presId="urn:microsoft.com/office/officeart/2005/8/layout/process5"/>
    <dgm:cxn modelId="{00D3F2F3-247C-4163-9920-66D19FEDEDA9}" srcId="{3664A438-BF28-4EB3-B398-EE8A983609E7}" destId="{486E5EA5-2C14-4A47-884E-BCEDFF9E7960}" srcOrd="0" destOrd="0" parTransId="{411AB49E-2427-4CA3-BE39-4C57D6F0EF52}" sibTransId="{080847DC-E434-46DC-AEC4-03A55CE1CC2C}"/>
    <dgm:cxn modelId="{29F54C3B-4B50-48FD-B8F8-E36417141888}" type="presParOf" srcId="{5350A592-3E06-4EB5-8E19-C9BAEE775646}" destId="{0B6D34B7-420E-4E1A-9AB1-D7505AD23170}" srcOrd="0" destOrd="0" presId="urn:microsoft.com/office/officeart/2005/8/layout/process5"/>
    <dgm:cxn modelId="{6403AF62-74EA-486A-96B8-BDC71AB4CA6D}" type="presParOf" srcId="{5350A592-3E06-4EB5-8E19-C9BAEE775646}" destId="{37577A29-246E-4835-8FFF-E9F41A19881C}" srcOrd="1" destOrd="0" presId="urn:microsoft.com/office/officeart/2005/8/layout/process5"/>
    <dgm:cxn modelId="{1278DE11-8BAA-4FF0-931C-A09C1BFDC405}" type="presParOf" srcId="{37577A29-246E-4835-8FFF-E9F41A19881C}" destId="{3C31FB1D-F845-4DF5-BD62-8741880535D8}" srcOrd="0" destOrd="0" presId="urn:microsoft.com/office/officeart/2005/8/layout/process5"/>
    <dgm:cxn modelId="{2899FF01-DEEE-4273-9524-04429B909F77}" type="presParOf" srcId="{5350A592-3E06-4EB5-8E19-C9BAEE775646}" destId="{BC922136-4A54-4200-A6ED-C28F8CC8A34F}" srcOrd="2" destOrd="0" presId="urn:microsoft.com/office/officeart/2005/8/layout/process5"/>
    <dgm:cxn modelId="{8CC12410-B8C3-4036-82F4-CB29E3D89B15}" type="presParOf" srcId="{5350A592-3E06-4EB5-8E19-C9BAEE775646}" destId="{70446F2B-E444-4D1E-9213-028D9E6D3A3C}" srcOrd="3" destOrd="0" presId="urn:microsoft.com/office/officeart/2005/8/layout/process5"/>
    <dgm:cxn modelId="{D4F7B085-79C2-4F0B-8F7B-AAA77F493636}" type="presParOf" srcId="{70446F2B-E444-4D1E-9213-028D9E6D3A3C}" destId="{E2FC815F-85D1-48A8-9FEC-BB510BDF0776}" srcOrd="0" destOrd="0" presId="urn:microsoft.com/office/officeart/2005/8/layout/process5"/>
    <dgm:cxn modelId="{EC8981ED-EBE5-4E94-AE0B-C00AE0F6795F}" type="presParOf" srcId="{5350A592-3E06-4EB5-8E19-C9BAEE775646}" destId="{C406A2AF-70B2-4DFD-A5C5-D109BF25F58C}" srcOrd="4" destOrd="0" presId="urn:microsoft.com/office/officeart/2005/8/layout/process5"/>
    <dgm:cxn modelId="{970D82C1-7F4E-4E7B-86BB-2F840EF410A8}" type="presParOf" srcId="{5350A592-3E06-4EB5-8E19-C9BAEE775646}" destId="{320D540C-77B9-421A-A7FA-781DB0BE3B7B}" srcOrd="5" destOrd="0" presId="urn:microsoft.com/office/officeart/2005/8/layout/process5"/>
    <dgm:cxn modelId="{C3CC3972-C123-4F5A-B5B8-8A7EDB0497A7}" type="presParOf" srcId="{320D540C-77B9-421A-A7FA-781DB0BE3B7B}" destId="{0803D611-E47C-419D-BC0C-90640202DC34}" srcOrd="0" destOrd="0" presId="urn:microsoft.com/office/officeart/2005/8/layout/process5"/>
    <dgm:cxn modelId="{932235D7-849E-470B-BB6C-B80F60E74F84}" type="presParOf" srcId="{5350A592-3E06-4EB5-8E19-C9BAEE775646}" destId="{A41E3BEF-B742-428F-A515-44204EA52BEC}" srcOrd="6" destOrd="0" presId="urn:microsoft.com/office/officeart/2005/8/layout/process5"/>
    <dgm:cxn modelId="{197552E4-C8B2-4EF5-9036-067645F00346}" type="presParOf" srcId="{5350A592-3E06-4EB5-8E19-C9BAEE775646}" destId="{B5B8E782-7D76-4615-9318-80966B22A082}" srcOrd="7" destOrd="0" presId="urn:microsoft.com/office/officeart/2005/8/layout/process5"/>
    <dgm:cxn modelId="{FFD6643F-DC02-4FB2-AC6C-7F95C895B820}" type="presParOf" srcId="{B5B8E782-7D76-4615-9318-80966B22A082}" destId="{D6662BDE-7789-4299-BA8C-86CA0642F00C}" srcOrd="0" destOrd="0" presId="urn:microsoft.com/office/officeart/2005/8/layout/process5"/>
    <dgm:cxn modelId="{7C13CB1E-8C81-4D41-AB8B-1B96DA5948FE}" type="presParOf" srcId="{5350A592-3E06-4EB5-8E19-C9BAEE775646}" destId="{B3E5BE31-F3EA-4953-8175-874183F26352}"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5E6DC-88BA-4D99-A343-D9C15120C70D}">
      <dsp:nvSpPr>
        <dsp:cNvPr id="0" name=""/>
        <dsp:cNvSpPr/>
      </dsp:nvSpPr>
      <dsp:spPr>
        <a:xfrm>
          <a:off x="-3499911" y="-538026"/>
          <a:ext cx="4172719" cy="4172719"/>
        </a:xfrm>
        <a:prstGeom prst="blockArc">
          <a:avLst>
            <a:gd name="adj1" fmla="val 18900000"/>
            <a:gd name="adj2" fmla="val 2700000"/>
            <a:gd name="adj3" fmla="val 51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60988-2FC5-4CD9-90D5-54A2CDEFC1A6}">
      <dsp:nvSpPr>
        <dsp:cNvPr id="0" name=""/>
        <dsp:cNvSpPr/>
      </dsp:nvSpPr>
      <dsp:spPr>
        <a:xfrm>
          <a:off x="252107" y="163070"/>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Introduction</a:t>
          </a:r>
        </a:p>
      </dsp:txBody>
      <dsp:txXfrm>
        <a:off x="252107" y="163070"/>
        <a:ext cx="5959596" cy="326016"/>
      </dsp:txXfrm>
    </dsp:sp>
    <dsp:sp modelId="{1C8BF6BE-7E9A-4990-BA01-2B94E849830B}">
      <dsp:nvSpPr>
        <dsp:cNvPr id="0" name=""/>
        <dsp:cNvSpPr/>
      </dsp:nvSpPr>
      <dsp:spPr>
        <a:xfrm>
          <a:off x="48346" y="122318"/>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A57BE5-AE41-4A15-AACF-D8C9751D6162}">
      <dsp:nvSpPr>
        <dsp:cNvPr id="0" name=""/>
        <dsp:cNvSpPr/>
      </dsp:nvSpPr>
      <dsp:spPr>
        <a:xfrm>
          <a:off x="520278" y="652033"/>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Notion d’ESS et formes juridiques</a:t>
          </a:r>
        </a:p>
      </dsp:txBody>
      <dsp:txXfrm>
        <a:off x="520278" y="652033"/>
        <a:ext cx="5691425" cy="326016"/>
      </dsp:txXfrm>
    </dsp:sp>
    <dsp:sp modelId="{6CA9D060-B89B-4097-808E-24325578C6D0}">
      <dsp:nvSpPr>
        <dsp:cNvPr id="0" name=""/>
        <dsp:cNvSpPr/>
      </dsp:nvSpPr>
      <dsp:spPr>
        <a:xfrm>
          <a:off x="316517" y="611281"/>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3CE01-319B-4FA8-9192-48CD42FC5B78}">
      <dsp:nvSpPr>
        <dsp:cNvPr id="0" name=""/>
        <dsp:cNvSpPr/>
      </dsp:nvSpPr>
      <dsp:spPr>
        <a:xfrm>
          <a:off x="642906" y="1140997"/>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Questions à se poser</a:t>
          </a:r>
        </a:p>
      </dsp:txBody>
      <dsp:txXfrm>
        <a:off x="642906" y="1140997"/>
        <a:ext cx="5568797" cy="326016"/>
      </dsp:txXfrm>
    </dsp:sp>
    <dsp:sp modelId="{3A0FA3B8-2CE2-47A8-B4D9-2BF1AF375C31}">
      <dsp:nvSpPr>
        <dsp:cNvPr id="0" name=""/>
        <dsp:cNvSpPr/>
      </dsp:nvSpPr>
      <dsp:spPr>
        <a:xfrm>
          <a:off x="439145" y="1100245"/>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B51DC4-DACE-4648-851B-0E7AFA0A6FB7}">
      <dsp:nvSpPr>
        <dsp:cNvPr id="0" name=""/>
        <dsp:cNvSpPr/>
      </dsp:nvSpPr>
      <dsp:spPr>
        <a:xfrm>
          <a:off x="642906" y="1629651"/>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smtClean="0"/>
            <a:t>Construire son offre</a:t>
          </a:r>
          <a:endParaRPr lang="fr-FR" sz="1700" kern="1200" dirty="0"/>
        </a:p>
      </dsp:txBody>
      <dsp:txXfrm>
        <a:off x="642906" y="1629651"/>
        <a:ext cx="5568797" cy="326016"/>
      </dsp:txXfrm>
    </dsp:sp>
    <dsp:sp modelId="{56CF7D5D-3640-491A-9287-957C263F738E}">
      <dsp:nvSpPr>
        <dsp:cNvPr id="0" name=""/>
        <dsp:cNvSpPr/>
      </dsp:nvSpPr>
      <dsp:spPr>
        <a:xfrm>
          <a:off x="439145" y="1588899"/>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142E6-1D1F-4F8A-A663-A1D714E3F5CC}">
      <dsp:nvSpPr>
        <dsp:cNvPr id="0" name=""/>
        <dsp:cNvSpPr/>
      </dsp:nvSpPr>
      <dsp:spPr>
        <a:xfrm>
          <a:off x="520278" y="2118615"/>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A vous de jouer!</a:t>
          </a:r>
        </a:p>
      </dsp:txBody>
      <dsp:txXfrm>
        <a:off x="520278" y="2118615"/>
        <a:ext cx="5691425" cy="326016"/>
      </dsp:txXfrm>
    </dsp:sp>
    <dsp:sp modelId="{8D6BC57F-1BCA-426A-B6F3-C33BC973D29A}">
      <dsp:nvSpPr>
        <dsp:cNvPr id="0" name=""/>
        <dsp:cNvSpPr/>
      </dsp:nvSpPr>
      <dsp:spPr>
        <a:xfrm>
          <a:off x="316517" y="2077862"/>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1D4D90-81BD-4C51-93A1-A6EDFB41D694}">
      <dsp:nvSpPr>
        <dsp:cNvPr id="0" name=""/>
        <dsp:cNvSpPr/>
      </dsp:nvSpPr>
      <dsp:spPr>
        <a:xfrm>
          <a:off x="252107" y="2607578"/>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Conclusion</a:t>
          </a:r>
        </a:p>
      </dsp:txBody>
      <dsp:txXfrm>
        <a:off x="252107" y="2607578"/>
        <a:ext cx="5959596" cy="326016"/>
      </dsp:txXfrm>
    </dsp:sp>
    <dsp:sp modelId="{0C5A940E-2A5B-4AD7-9604-985822229BAE}">
      <dsp:nvSpPr>
        <dsp:cNvPr id="0" name=""/>
        <dsp:cNvSpPr/>
      </dsp:nvSpPr>
      <dsp:spPr>
        <a:xfrm>
          <a:off x="48346" y="2566826"/>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1E4D6-40E4-404F-968E-673C23F34C59}">
      <dsp:nvSpPr>
        <dsp:cNvPr id="0" name=""/>
        <dsp:cNvSpPr/>
      </dsp:nvSpPr>
      <dsp:spPr>
        <a:xfrm>
          <a:off x="624" y="0"/>
          <a:ext cx="1624227" cy="26653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t>Association Loi 1901</a:t>
          </a:r>
        </a:p>
      </dsp:txBody>
      <dsp:txXfrm>
        <a:off x="624" y="0"/>
        <a:ext cx="1624227" cy="799612"/>
      </dsp:txXfrm>
    </dsp:sp>
    <dsp:sp modelId="{4EF7A5BD-D5AB-4F28-9C3E-F2996D95D0FE}">
      <dsp:nvSpPr>
        <dsp:cNvPr id="0" name=""/>
        <dsp:cNvSpPr/>
      </dsp:nvSpPr>
      <dsp:spPr>
        <a:xfrm>
          <a:off x="75196" y="800414"/>
          <a:ext cx="1475084" cy="173088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l" defTabSz="488950">
            <a:lnSpc>
              <a:spcPct val="90000"/>
            </a:lnSpc>
            <a:spcBef>
              <a:spcPct val="0"/>
            </a:spcBef>
            <a:spcAft>
              <a:spcPct val="35000"/>
            </a:spcAft>
          </a:pPr>
          <a:r>
            <a:rPr lang="fr-FR" sz="1100" kern="1200" dirty="0" smtClean="0"/>
            <a:t>- N’appartient à personne</a:t>
          </a:r>
        </a:p>
        <a:p>
          <a:pPr lvl="0" algn="l" defTabSz="488950">
            <a:lnSpc>
              <a:spcPct val="90000"/>
            </a:lnSpc>
            <a:spcBef>
              <a:spcPct val="0"/>
            </a:spcBef>
            <a:spcAft>
              <a:spcPct val="35000"/>
            </a:spcAft>
          </a:pPr>
          <a:r>
            <a:rPr lang="fr-FR" sz="1100" kern="1200" dirty="0" smtClean="0"/>
            <a:t>- Gestion désintéressée</a:t>
          </a:r>
        </a:p>
        <a:p>
          <a:pPr lvl="0" algn="l" defTabSz="488950">
            <a:lnSpc>
              <a:spcPct val="90000"/>
            </a:lnSpc>
            <a:spcBef>
              <a:spcPct val="0"/>
            </a:spcBef>
            <a:spcAft>
              <a:spcPct val="35000"/>
            </a:spcAft>
          </a:pPr>
          <a:r>
            <a:rPr lang="fr-FR" sz="1100" kern="1200" dirty="0" smtClean="0"/>
            <a:t>- Rémunérations des dirigeants très limitée</a:t>
          </a:r>
        </a:p>
        <a:p>
          <a:pPr lvl="0" algn="l" defTabSz="488950">
            <a:lnSpc>
              <a:spcPct val="90000"/>
            </a:lnSpc>
            <a:spcBef>
              <a:spcPct val="0"/>
            </a:spcBef>
            <a:spcAft>
              <a:spcPct val="35000"/>
            </a:spcAft>
          </a:pPr>
          <a:r>
            <a:rPr lang="fr-FR" sz="1100" kern="1200" dirty="0" smtClean="0"/>
            <a:t>- Recevoir dons et legs </a:t>
          </a:r>
        </a:p>
        <a:p>
          <a:pPr lvl="0" algn="l" defTabSz="488950">
            <a:lnSpc>
              <a:spcPct val="90000"/>
            </a:lnSpc>
            <a:spcBef>
              <a:spcPct val="0"/>
            </a:spcBef>
            <a:spcAft>
              <a:spcPct val="35000"/>
            </a:spcAft>
          </a:pPr>
          <a:r>
            <a:rPr lang="fr-FR" sz="1100" kern="1200" dirty="0" smtClean="0"/>
            <a:t>- Bénévolat</a:t>
          </a:r>
        </a:p>
        <a:p>
          <a:pPr lvl="0" algn="l" defTabSz="488950">
            <a:lnSpc>
              <a:spcPct val="90000"/>
            </a:lnSpc>
            <a:spcBef>
              <a:spcPct val="0"/>
            </a:spcBef>
            <a:spcAft>
              <a:spcPct val="35000"/>
            </a:spcAft>
          </a:pPr>
          <a:r>
            <a:rPr lang="fr-FR" sz="1100" kern="1200" dirty="0" smtClean="0"/>
            <a:t>- Organisation de la gouvernance libre</a:t>
          </a:r>
          <a:endParaRPr lang="fr-FR" sz="1100" kern="1200" dirty="0"/>
        </a:p>
      </dsp:txBody>
      <dsp:txXfrm>
        <a:off x="118400" y="843618"/>
        <a:ext cx="1388676" cy="1644479"/>
      </dsp:txXfrm>
    </dsp:sp>
    <dsp:sp modelId="{1F07D3D4-7E3C-4893-8EE1-835012FA892D}">
      <dsp:nvSpPr>
        <dsp:cNvPr id="0" name=""/>
        <dsp:cNvSpPr/>
      </dsp:nvSpPr>
      <dsp:spPr>
        <a:xfrm>
          <a:off x="1746669" y="0"/>
          <a:ext cx="1624227" cy="26653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t>Sociétés Coopératives</a:t>
          </a:r>
        </a:p>
      </dsp:txBody>
      <dsp:txXfrm>
        <a:off x="1746669" y="0"/>
        <a:ext cx="1624227" cy="799612"/>
      </dsp:txXfrm>
    </dsp:sp>
    <dsp:sp modelId="{2BE3AFE6-92E9-472C-ADB9-9620771CFD7A}">
      <dsp:nvSpPr>
        <dsp:cNvPr id="0" name=""/>
        <dsp:cNvSpPr/>
      </dsp:nvSpPr>
      <dsp:spPr>
        <a:xfrm>
          <a:off x="1821240" y="799986"/>
          <a:ext cx="1475084" cy="78994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SCOP</a:t>
          </a:r>
        </a:p>
      </dsp:txBody>
      <dsp:txXfrm>
        <a:off x="1844377" y="823123"/>
        <a:ext cx="1428810" cy="743667"/>
      </dsp:txXfrm>
    </dsp:sp>
    <dsp:sp modelId="{A09FA671-D8A7-45C9-A0C7-57860A6A4280}">
      <dsp:nvSpPr>
        <dsp:cNvPr id="0" name=""/>
        <dsp:cNvSpPr/>
      </dsp:nvSpPr>
      <dsp:spPr>
        <a:xfrm>
          <a:off x="1834819" y="1705365"/>
          <a:ext cx="1477995" cy="83287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SCIC</a:t>
          </a:r>
        </a:p>
      </dsp:txBody>
      <dsp:txXfrm>
        <a:off x="1859213" y="1729759"/>
        <a:ext cx="1429207" cy="784082"/>
      </dsp:txXfrm>
    </dsp:sp>
    <dsp:sp modelId="{4394B1CA-ACA7-4E8C-9CAE-C8CCA9EC5FCC}">
      <dsp:nvSpPr>
        <dsp:cNvPr id="0" name=""/>
        <dsp:cNvSpPr/>
      </dsp:nvSpPr>
      <dsp:spPr>
        <a:xfrm>
          <a:off x="3492713" y="0"/>
          <a:ext cx="1624227" cy="2665374"/>
        </a:xfrm>
        <a:prstGeom prst="roundRect">
          <a:avLst>
            <a:gd name="adj" fmla="val 10000"/>
          </a:avLst>
        </a:prstGeom>
        <a:solidFill>
          <a:schemeClr val="accent2">
            <a:lumMod val="40000"/>
            <a:lumOff val="60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t>Sociétés commerciales</a:t>
          </a:r>
        </a:p>
      </dsp:txBody>
      <dsp:txXfrm>
        <a:off x="3492713" y="0"/>
        <a:ext cx="1624227" cy="799612"/>
      </dsp:txXfrm>
    </dsp:sp>
    <dsp:sp modelId="{65FEF08E-9A7A-4269-A710-067DCE9276BD}">
      <dsp:nvSpPr>
        <dsp:cNvPr id="0" name=""/>
        <dsp:cNvSpPr/>
      </dsp:nvSpPr>
      <dsp:spPr>
        <a:xfrm>
          <a:off x="3567285" y="799968"/>
          <a:ext cx="1475084" cy="56437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SAS</a:t>
          </a:r>
        </a:p>
      </dsp:txBody>
      <dsp:txXfrm>
        <a:off x="3583815" y="816498"/>
        <a:ext cx="1442024" cy="531318"/>
      </dsp:txXfrm>
    </dsp:sp>
    <dsp:sp modelId="{2F5758F5-E95D-4FE8-AC4D-7920A37F05F2}">
      <dsp:nvSpPr>
        <dsp:cNvPr id="0" name=""/>
        <dsp:cNvSpPr/>
      </dsp:nvSpPr>
      <dsp:spPr>
        <a:xfrm>
          <a:off x="3655136" y="1442173"/>
          <a:ext cx="1299381" cy="50587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SA</a:t>
          </a:r>
        </a:p>
      </dsp:txBody>
      <dsp:txXfrm>
        <a:off x="3669953" y="1456990"/>
        <a:ext cx="1269747" cy="476240"/>
      </dsp:txXfrm>
    </dsp:sp>
    <dsp:sp modelId="{03E1FE7B-A4CA-4740-9B1B-287C9937E4E8}">
      <dsp:nvSpPr>
        <dsp:cNvPr id="0" name=""/>
        <dsp:cNvSpPr/>
      </dsp:nvSpPr>
      <dsp:spPr>
        <a:xfrm>
          <a:off x="3655136" y="2025875"/>
          <a:ext cx="1299381" cy="50587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SARL</a:t>
          </a:r>
        </a:p>
      </dsp:txBody>
      <dsp:txXfrm>
        <a:off x="3669953" y="2040692"/>
        <a:ext cx="1269747" cy="4762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7D3D4-7E3C-4893-8EE1-835012FA892D}">
      <dsp:nvSpPr>
        <dsp:cNvPr id="0" name=""/>
        <dsp:cNvSpPr/>
      </dsp:nvSpPr>
      <dsp:spPr>
        <a:xfrm>
          <a:off x="1689" y="0"/>
          <a:ext cx="1625128" cy="25867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t>Sociétés Coopératives</a:t>
          </a:r>
        </a:p>
      </dsp:txBody>
      <dsp:txXfrm>
        <a:off x="1689" y="0"/>
        <a:ext cx="1625128" cy="776028"/>
      </dsp:txXfrm>
    </dsp:sp>
    <dsp:sp modelId="{2BE3AFE6-92E9-472C-ADB9-9620771CFD7A}">
      <dsp:nvSpPr>
        <dsp:cNvPr id="0" name=""/>
        <dsp:cNvSpPr/>
      </dsp:nvSpPr>
      <dsp:spPr>
        <a:xfrm>
          <a:off x="76302" y="776391"/>
          <a:ext cx="1475902" cy="76664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SCOP</a:t>
          </a:r>
        </a:p>
      </dsp:txBody>
      <dsp:txXfrm>
        <a:off x="98756" y="798845"/>
        <a:ext cx="1430994" cy="721734"/>
      </dsp:txXfrm>
    </dsp:sp>
    <dsp:sp modelId="{A09FA671-D8A7-45C9-A0C7-57860A6A4280}">
      <dsp:nvSpPr>
        <dsp:cNvPr id="0" name=""/>
        <dsp:cNvSpPr/>
      </dsp:nvSpPr>
      <dsp:spPr>
        <a:xfrm>
          <a:off x="89888" y="1655066"/>
          <a:ext cx="1478815" cy="80830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SCIC</a:t>
          </a:r>
        </a:p>
      </dsp:txBody>
      <dsp:txXfrm>
        <a:off x="113562" y="1678740"/>
        <a:ext cx="1431467" cy="760957"/>
      </dsp:txXfrm>
    </dsp:sp>
    <dsp:sp modelId="{4394B1CA-ACA7-4E8C-9CAE-C8CCA9EC5FCC}">
      <dsp:nvSpPr>
        <dsp:cNvPr id="0" name=""/>
        <dsp:cNvSpPr/>
      </dsp:nvSpPr>
      <dsp:spPr>
        <a:xfrm>
          <a:off x="1748702" y="0"/>
          <a:ext cx="1625128" cy="2586760"/>
        </a:xfrm>
        <a:prstGeom prst="roundRect">
          <a:avLst>
            <a:gd name="adj" fmla="val 10000"/>
          </a:avLst>
        </a:prstGeom>
        <a:solidFill>
          <a:schemeClr val="accent2">
            <a:lumMod val="40000"/>
            <a:lumOff val="60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t>Sociétés commerciales</a:t>
          </a:r>
        </a:p>
      </dsp:txBody>
      <dsp:txXfrm>
        <a:off x="1748702" y="0"/>
        <a:ext cx="1625128" cy="776028"/>
      </dsp:txXfrm>
    </dsp:sp>
    <dsp:sp modelId="{EC26E2EA-16E2-413F-B300-7AEFD6DCC770}">
      <dsp:nvSpPr>
        <dsp:cNvPr id="0" name=""/>
        <dsp:cNvSpPr/>
      </dsp:nvSpPr>
      <dsp:spPr>
        <a:xfrm>
          <a:off x="1911215" y="776249"/>
          <a:ext cx="1300103" cy="50819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SAS</a:t>
          </a:r>
        </a:p>
      </dsp:txBody>
      <dsp:txXfrm>
        <a:off x="1926099" y="791133"/>
        <a:ext cx="1270335" cy="478426"/>
      </dsp:txXfrm>
    </dsp:sp>
    <dsp:sp modelId="{2F5758F5-E95D-4FE8-AC4D-7920A37F05F2}">
      <dsp:nvSpPr>
        <dsp:cNvPr id="0" name=""/>
        <dsp:cNvSpPr/>
      </dsp:nvSpPr>
      <dsp:spPr>
        <a:xfrm>
          <a:off x="1911215" y="1362627"/>
          <a:ext cx="1300103" cy="50819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SA</a:t>
          </a:r>
        </a:p>
      </dsp:txBody>
      <dsp:txXfrm>
        <a:off x="1926099" y="1377511"/>
        <a:ext cx="1270335" cy="478426"/>
      </dsp:txXfrm>
    </dsp:sp>
    <dsp:sp modelId="{03E1FE7B-A4CA-4740-9B1B-287C9937E4E8}">
      <dsp:nvSpPr>
        <dsp:cNvPr id="0" name=""/>
        <dsp:cNvSpPr/>
      </dsp:nvSpPr>
      <dsp:spPr>
        <a:xfrm>
          <a:off x="1911215" y="1949006"/>
          <a:ext cx="1300103" cy="50819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fr-FR" sz="2600" kern="1200" dirty="0"/>
            <a:t>SARL</a:t>
          </a:r>
        </a:p>
      </dsp:txBody>
      <dsp:txXfrm>
        <a:off x="1926099" y="1963890"/>
        <a:ext cx="1270335" cy="4784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5E6DC-88BA-4D99-A343-D9C15120C70D}">
      <dsp:nvSpPr>
        <dsp:cNvPr id="0" name=""/>
        <dsp:cNvSpPr/>
      </dsp:nvSpPr>
      <dsp:spPr>
        <a:xfrm>
          <a:off x="-3499911" y="-538026"/>
          <a:ext cx="4172719" cy="4172719"/>
        </a:xfrm>
        <a:prstGeom prst="blockArc">
          <a:avLst>
            <a:gd name="adj1" fmla="val 18900000"/>
            <a:gd name="adj2" fmla="val 2700000"/>
            <a:gd name="adj3" fmla="val 51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60988-2FC5-4CD9-90D5-54A2CDEFC1A6}">
      <dsp:nvSpPr>
        <dsp:cNvPr id="0" name=""/>
        <dsp:cNvSpPr/>
      </dsp:nvSpPr>
      <dsp:spPr>
        <a:xfrm>
          <a:off x="252107" y="163070"/>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Introduction</a:t>
          </a:r>
        </a:p>
      </dsp:txBody>
      <dsp:txXfrm>
        <a:off x="252107" y="163070"/>
        <a:ext cx="5959596" cy="326016"/>
      </dsp:txXfrm>
    </dsp:sp>
    <dsp:sp modelId="{1C8BF6BE-7E9A-4990-BA01-2B94E849830B}">
      <dsp:nvSpPr>
        <dsp:cNvPr id="0" name=""/>
        <dsp:cNvSpPr/>
      </dsp:nvSpPr>
      <dsp:spPr>
        <a:xfrm>
          <a:off x="48346" y="122318"/>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A57BE5-AE41-4A15-AACF-D8C9751D6162}">
      <dsp:nvSpPr>
        <dsp:cNvPr id="0" name=""/>
        <dsp:cNvSpPr/>
      </dsp:nvSpPr>
      <dsp:spPr>
        <a:xfrm>
          <a:off x="520278" y="652033"/>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Notion d’ESS et formes juridiques</a:t>
          </a:r>
        </a:p>
      </dsp:txBody>
      <dsp:txXfrm>
        <a:off x="520278" y="652033"/>
        <a:ext cx="5691425" cy="326016"/>
      </dsp:txXfrm>
    </dsp:sp>
    <dsp:sp modelId="{6CA9D060-B89B-4097-808E-24325578C6D0}">
      <dsp:nvSpPr>
        <dsp:cNvPr id="0" name=""/>
        <dsp:cNvSpPr/>
      </dsp:nvSpPr>
      <dsp:spPr>
        <a:xfrm>
          <a:off x="316517" y="611281"/>
          <a:ext cx="407521" cy="407521"/>
        </a:xfrm>
        <a:prstGeom prst="ellipse">
          <a:avLst/>
        </a:prstGeom>
        <a:solidFill>
          <a:schemeClr val="bg1"/>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3CE01-319B-4FA8-9192-48CD42FC5B78}">
      <dsp:nvSpPr>
        <dsp:cNvPr id="0" name=""/>
        <dsp:cNvSpPr/>
      </dsp:nvSpPr>
      <dsp:spPr>
        <a:xfrm>
          <a:off x="642906" y="1140997"/>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Questions à se poser</a:t>
          </a:r>
        </a:p>
      </dsp:txBody>
      <dsp:txXfrm>
        <a:off x="642906" y="1140997"/>
        <a:ext cx="5568797" cy="326016"/>
      </dsp:txXfrm>
    </dsp:sp>
    <dsp:sp modelId="{3A0FA3B8-2CE2-47A8-B4D9-2BF1AF375C31}">
      <dsp:nvSpPr>
        <dsp:cNvPr id="0" name=""/>
        <dsp:cNvSpPr/>
      </dsp:nvSpPr>
      <dsp:spPr>
        <a:xfrm>
          <a:off x="439145" y="1100245"/>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09AF73-B11C-4113-8216-222A991EB53B}">
      <dsp:nvSpPr>
        <dsp:cNvPr id="0" name=""/>
        <dsp:cNvSpPr/>
      </dsp:nvSpPr>
      <dsp:spPr>
        <a:xfrm>
          <a:off x="642906" y="1629651"/>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smtClean="0"/>
            <a:t>Construire son offre</a:t>
          </a:r>
          <a:endParaRPr lang="fr-FR" sz="1700" kern="1200" dirty="0"/>
        </a:p>
      </dsp:txBody>
      <dsp:txXfrm>
        <a:off x="642906" y="1629651"/>
        <a:ext cx="5568797" cy="326016"/>
      </dsp:txXfrm>
    </dsp:sp>
    <dsp:sp modelId="{74BA8690-50C6-4704-B97A-2E915799565A}">
      <dsp:nvSpPr>
        <dsp:cNvPr id="0" name=""/>
        <dsp:cNvSpPr/>
      </dsp:nvSpPr>
      <dsp:spPr>
        <a:xfrm>
          <a:off x="439145" y="1588899"/>
          <a:ext cx="407521" cy="407521"/>
        </a:xfrm>
        <a:prstGeom prst="ellipse">
          <a:avLst/>
        </a:prstGeom>
        <a:solidFill>
          <a:srgbClr val="C0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27A51F-4811-431F-9004-8E29C6640945}">
      <dsp:nvSpPr>
        <dsp:cNvPr id="0" name=""/>
        <dsp:cNvSpPr/>
      </dsp:nvSpPr>
      <dsp:spPr>
        <a:xfrm>
          <a:off x="520278" y="2118615"/>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A vous de jouer!</a:t>
          </a:r>
        </a:p>
      </dsp:txBody>
      <dsp:txXfrm>
        <a:off x="520278" y="2118615"/>
        <a:ext cx="5691425" cy="326016"/>
      </dsp:txXfrm>
    </dsp:sp>
    <dsp:sp modelId="{8D6BC57F-1BCA-426A-B6F3-C33BC973D29A}">
      <dsp:nvSpPr>
        <dsp:cNvPr id="0" name=""/>
        <dsp:cNvSpPr/>
      </dsp:nvSpPr>
      <dsp:spPr>
        <a:xfrm>
          <a:off x="316517" y="2077862"/>
          <a:ext cx="407521" cy="407521"/>
        </a:xfrm>
        <a:prstGeom prst="ellipse">
          <a:avLst/>
        </a:prstGeom>
        <a:solidFill>
          <a:schemeClr val="bg1"/>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F17B34-1459-4423-B6E6-1B517AFC4D95}">
      <dsp:nvSpPr>
        <dsp:cNvPr id="0" name=""/>
        <dsp:cNvSpPr/>
      </dsp:nvSpPr>
      <dsp:spPr>
        <a:xfrm>
          <a:off x="252107" y="2607578"/>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Conclusion</a:t>
          </a:r>
        </a:p>
      </dsp:txBody>
      <dsp:txXfrm>
        <a:off x="252107" y="2607578"/>
        <a:ext cx="5959596" cy="326016"/>
      </dsp:txXfrm>
    </dsp:sp>
    <dsp:sp modelId="{0C5A940E-2A5B-4AD7-9604-985822229BAE}">
      <dsp:nvSpPr>
        <dsp:cNvPr id="0" name=""/>
        <dsp:cNvSpPr/>
      </dsp:nvSpPr>
      <dsp:spPr>
        <a:xfrm>
          <a:off x="48346" y="2566826"/>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5E6DC-88BA-4D99-A343-D9C15120C70D}">
      <dsp:nvSpPr>
        <dsp:cNvPr id="0" name=""/>
        <dsp:cNvSpPr/>
      </dsp:nvSpPr>
      <dsp:spPr>
        <a:xfrm>
          <a:off x="-3499911" y="-538026"/>
          <a:ext cx="4172719" cy="4172719"/>
        </a:xfrm>
        <a:prstGeom prst="blockArc">
          <a:avLst>
            <a:gd name="adj1" fmla="val 18900000"/>
            <a:gd name="adj2" fmla="val 2700000"/>
            <a:gd name="adj3" fmla="val 51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60988-2FC5-4CD9-90D5-54A2CDEFC1A6}">
      <dsp:nvSpPr>
        <dsp:cNvPr id="0" name=""/>
        <dsp:cNvSpPr/>
      </dsp:nvSpPr>
      <dsp:spPr>
        <a:xfrm>
          <a:off x="252107" y="163070"/>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Introduction</a:t>
          </a:r>
        </a:p>
      </dsp:txBody>
      <dsp:txXfrm>
        <a:off x="252107" y="163070"/>
        <a:ext cx="5959596" cy="326016"/>
      </dsp:txXfrm>
    </dsp:sp>
    <dsp:sp modelId="{1C8BF6BE-7E9A-4990-BA01-2B94E849830B}">
      <dsp:nvSpPr>
        <dsp:cNvPr id="0" name=""/>
        <dsp:cNvSpPr/>
      </dsp:nvSpPr>
      <dsp:spPr>
        <a:xfrm>
          <a:off x="48346" y="122318"/>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A57BE5-AE41-4A15-AACF-D8C9751D6162}">
      <dsp:nvSpPr>
        <dsp:cNvPr id="0" name=""/>
        <dsp:cNvSpPr/>
      </dsp:nvSpPr>
      <dsp:spPr>
        <a:xfrm>
          <a:off x="520278" y="652033"/>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Notion d’ESS et formes juridiques</a:t>
          </a:r>
        </a:p>
      </dsp:txBody>
      <dsp:txXfrm>
        <a:off x="520278" y="652033"/>
        <a:ext cx="5691425" cy="326016"/>
      </dsp:txXfrm>
    </dsp:sp>
    <dsp:sp modelId="{6CA9D060-B89B-4097-808E-24325578C6D0}">
      <dsp:nvSpPr>
        <dsp:cNvPr id="0" name=""/>
        <dsp:cNvSpPr/>
      </dsp:nvSpPr>
      <dsp:spPr>
        <a:xfrm>
          <a:off x="316517" y="611281"/>
          <a:ext cx="407521" cy="407521"/>
        </a:xfrm>
        <a:prstGeom prst="ellipse">
          <a:avLst/>
        </a:prstGeom>
        <a:solidFill>
          <a:schemeClr val="bg1"/>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3CE01-319B-4FA8-9192-48CD42FC5B78}">
      <dsp:nvSpPr>
        <dsp:cNvPr id="0" name=""/>
        <dsp:cNvSpPr/>
      </dsp:nvSpPr>
      <dsp:spPr>
        <a:xfrm>
          <a:off x="642906" y="1140997"/>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Questions à se poser</a:t>
          </a:r>
        </a:p>
      </dsp:txBody>
      <dsp:txXfrm>
        <a:off x="642906" y="1140997"/>
        <a:ext cx="5568797" cy="326016"/>
      </dsp:txXfrm>
    </dsp:sp>
    <dsp:sp modelId="{3A0FA3B8-2CE2-47A8-B4D9-2BF1AF375C31}">
      <dsp:nvSpPr>
        <dsp:cNvPr id="0" name=""/>
        <dsp:cNvSpPr/>
      </dsp:nvSpPr>
      <dsp:spPr>
        <a:xfrm>
          <a:off x="439145" y="1100245"/>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1BFCAB-785A-427A-A2B9-2C1BE8B0F193}">
      <dsp:nvSpPr>
        <dsp:cNvPr id="0" name=""/>
        <dsp:cNvSpPr/>
      </dsp:nvSpPr>
      <dsp:spPr>
        <a:xfrm>
          <a:off x="642906" y="1629651"/>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smtClean="0"/>
            <a:t>Construire son offre</a:t>
          </a:r>
          <a:endParaRPr lang="fr-FR" sz="1700" kern="1200" dirty="0"/>
        </a:p>
      </dsp:txBody>
      <dsp:txXfrm>
        <a:off x="642906" y="1629651"/>
        <a:ext cx="5568797" cy="326016"/>
      </dsp:txXfrm>
    </dsp:sp>
    <dsp:sp modelId="{26473449-2A87-4934-B350-6CE6AA5555D9}">
      <dsp:nvSpPr>
        <dsp:cNvPr id="0" name=""/>
        <dsp:cNvSpPr/>
      </dsp:nvSpPr>
      <dsp:spPr>
        <a:xfrm>
          <a:off x="439145" y="1588899"/>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6A999B-02E5-4A62-AA80-156AC6FB3816}">
      <dsp:nvSpPr>
        <dsp:cNvPr id="0" name=""/>
        <dsp:cNvSpPr/>
      </dsp:nvSpPr>
      <dsp:spPr>
        <a:xfrm>
          <a:off x="520278" y="2118615"/>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A vous de jouer!</a:t>
          </a:r>
        </a:p>
      </dsp:txBody>
      <dsp:txXfrm>
        <a:off x="520278" y="2118615"/>
        <a:ext cx="5691425" cy="326016"/>
      </dsp:txXfrm>
    </dsp:sp>
    <dsp:sp modelId="{8D6BC57F-1BCA-426A-B6F3-C33BC973D29A}">
      <dsp:nvSpPr>
        <dsp:cNvPr id="0" name=""/>
        <dsp:cNvSpPr/>
      </dsp:nvSpPr>
      <dsp:spPr>
        <a:xfrm>
          <a:off x="316517" y="2077862"/>
          <a:ext cx="407521" cy="407521"/>
        </a:xfrm>
        <a:prstGeom prst="ellipse">
          <a:avLst/>
        </a:prstGeom>
        <a:solidFill>
          <a:srgbClr val="C0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E82680-E899-4A61-85AD-588F64B0E832}">
      <dsp:nvSpPr>
        <dsp:cNvPr id="0" name=""/>
        <dsp:cNvSpPr/>
      </dsp:nvSpPr>
      <dsp:spPr>
        <a:xfrm>
          <a:off x="252107" y="2607578"/>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Conclusion</a:t>
          </a:r>
        </a:p>
      </dsp:txBody>
      <dsp:txXfrm>
        <a:off x="252107" y="2607578"/>
        <a:ext cx="5959596" cy="326016"/>
      </dsp:txXfrm>
    </dsp:sp>
    <dsp:sp modelId="{0C5A940E-2A5B-4AD7-9604-985822229BAE}">
      <dsp:nvSpPr>
        <dsp:cNvPr id="0" name=""/>
        <dsp:cNvSpPr/>
      </dsp:nvSpPr>
      <dsp:spPr>
        <a:xfrm>
          <a:off x="48346" y="2566826"/>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952908" y="2"/>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236 000 emplois</a:t>
          </a:r>
        </a:p>
      </dsp:txBody>
      <dsp:txXfrm rot="10800000">
        <a:off x="1099548" y="2"/>
        <a:ext cx="3024401" cy="586560"/>
      </dsp:txXfrm>
    </dsp:sp>
    <dsp:sp modelId="{C2648E56-29BD-4AD9-9AAC-7CBA8ED054D0}">
      <dsp:nvSpPr>
        <dsp:cNvPr id="0" name=""/>
        <dsp:cNvSpPr/>
      </dsp:nvSpPr>
      <dsp:spPr>
        <a:xfrm>
          <a:off x="652080" y="31"/>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945361" y="761685"/>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343 000 emplois</a:t>
          </a:r>
        </a:p>
      </dsp:txBody>
      <dsp:txXfrm rot="10800000">
        <a:off x="1092001" y="761685"/>
        <a:ext cx="3024401" cy="586560"/>
      </dsp:txXfrm>
    </dsp:sp>
    <dsp:sp modelId="{67A4AF24-3A7A-4924-9763-9B25E2B09D49}">
      <dsp:nvSpPr>
        <dsp:cNvPr id="0" name=""/>
        <dsp:cNvSpPr/>
      </dsp:nvSpPr>
      <dsp:spPr>
        <a:xfrm>
          <a:off x="652080" y="761685"/>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945361" y="1523338"/>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440 000 emplois</a:t>
          </a:r>
        </a:p>
      </dsp:txBody>
      <dsp:txXfrm rot="10800000">
        <a:off x="1092001" y="1523338"/>
        <a:ext cx="3024401" cy="586560"/>
      </dsp:txXfrm>
    </dsp:sp>
    <dsp:sp modelId="{790EF174-3B18-422C-A9A1-103F2B1AEE0E}">
      <dsp:nvSpPr>
        <dsp:cNvPr id="0" name=""/>
        <dsp:cNvSpPr/>
      </dsp:nvSpPr>
      <dsp:spPr>
        <a:xfrm>
          <a:off x="652080" y="1523338"/>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952908" y="2"/>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236 000 emplois</a:t>
          </a:r>
        </a:p>
      </dsp:txBody>
      <dsp:txXfrm rot="10800000">
        <a:off x="1099548" y="2"/>
        <a:ext cx="3024401" cy="586560"/>
      </dsp:txXfrm>
    </dsp:sp>
    <dsp:sp modelId="{C2648E56-29BD-4AD9-9AAC-7CBA8ED054D0}">
      <dsp:nvSpPr>
        <dsp:cNvPr id="0" name=""/>
        <dsp:cNvSpPr/>
      </dsp:nvSpPr>
      <dsp:spPr>
        <a:xfrm>
          <a:off x="652080" y="31"/>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945361" y="761685"/>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343 000 emplois</a:t>
          </a:r>
        </a:p>
      </dsp:txBody>
      <dsp:txXfrm rot="10800000">
        <a:off x="1092001" y="761685"/>
        <a:ext cx="3024401" cy="586560"/>
      </dsp:txXfrm>
    </dsp:sp>
    <dsp:sp modelId="{67A4AF24-3A7A-4924-9763-9B25E2B09D49}">
      <dsp:nvSpPr>
        <dsp:cNvPr id="0" name=""/>
        <dsp:cNvSpPr/>
      </dsp:nvSpPr>
      <dsp:spPr>
        <a:xfrm>
          <a:off x="652080" y="761685"/>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945361" y="1523338"/>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440 000 emplois</a:t>
          </a:r>
        </a:p>
      </dsp:txBody>
      <dsp:txXfrm rot="10800000">
        <a:off x="1092001" y="1523338"/>
        <a:ext cx="3024401" cy="586560"/>
      </dsp:txXfrm>
    </dsp:sp>
    <dsp:sp modelId="{790EF174-3B18-422C-A9A1-103F2B1AEE0E}">
      <dsp:nvSpPr>
        <dsp:cNvPr id="0" name=""/>
        <dsp:cNvSpPr/>
      </dsp:nvSpPr>
      <dsp:spPr>
        <a:xfrm>
          <a:off x="652080" y="1523338"/>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954398" y="2"/>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5,3%</a:t>
          </a:r>
        </a:p>
      </dsp:txBody>
      <dsp:txXfrm rot="10800000">
        <a:off x="1101038" y="2"/>
        <a:ext cx="3024401" cy="586560"/>
      </dsp:txXfrm>
    </dsp:sp>
    <dsp:sp modelId="{C2648E56-29BD-4AD9-9AAC-7CBA8ED054D0}">
      <dsp:nvSpPr>
        <dsp:cNvPr id="0" name=""/>
        <dsp:cNvSpPr/>
      </dsp:nvSpPr>
      <dsp:spPr>
        <a:xfrm>
          <a:off x="652080" y="31"/>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945361" y="761685"/>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10,5%</a:t>
          </a:r>
        </a:p>
      </dsp:txBody>
      <dsp:txXfrm rot="10800000">
        <a:off x="1092001" y="761685"/>
        <a:ext cx="3024401" cy="586560"/>
      </dsp:txXfrm>
    </dsp:sp>
    <dsp:sp modelId="{67A4AF24-3A7A-4924-9763-9B25E2B09D49}">
      <dsp:nvSpPr>
        <dsp:cNvPr id="0" name=""/>
        <dsp:cNvSpPr/>
      </dsp:nvSpPr>
      <dsp:spPr>
        <a:xfrm>
          <a:off x="652080" y="761685"/>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945361" y="1523338"/>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15,7%</a:t>
          </a:r>
        </a:p>
      </dsp:txBody>
      <dsp:txXfrm rot="10800000">
        <a:off x="1092001" y="1523338"/>
        <a:ext cx="3024401" cy="586560"/>
      </dsp:txXfrm>
    </dsp:sp>
    <dsp:sp modelId="{790EF174-3B18-422C-A9A1-103F2B1AEE0E}">
      <dsp:nvSpPr>
        <dsp:cNvPr id="0" name=""/>
        <dsp:cNvSpPr/>
      </dsp:nvSpPr>
      <dsp:spPr>
        <a:xfrm>
          <a:off x="652080" y="1523338"/>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952908" y="2"/>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5,3%</a:t>
          </a:r>
        </a:p>
      </dsp:txBody>
      <dsp:txXfrm rot="10800000">
        <a:off x="1099548" y="2"/>
        <a:ext cx="3024401" cy="586560"/>
      </dsp:txXfrm>
    </dsp:sp>
    <dsp:sp modelId="{C2648E56-29BD-4AD9-9AAC-7CBA8ED054D0}">
      <dsp:nvSpPr>
        <dsp:cNvPr id="0" name=""/>
        <dsp:cNvSpPr/>
      </dsp:nvSpPr>
      <dsp:spPr>
        <a:xfrm>
          <a:off x="652080" y="31"/>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945361" y="761685"/>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10,5%</a:t>
          </a:r>
        </a:p>
      </dsp:txBody>
      <dsp:txXfrm rot="10800000">
        <a:off x="1092001" y="761685"/>
        <a:ext cx="3024401" cy="586560"/>
      </dsp:txXfrm>
    </dsp:sp>
    <dsp:sp modelId="{67A4AF24-3A7A-4924-9763-9B25E2B09D49}">
      <dsp:nvSpPr>
        <dsp:cNvPr id="0" name=""/>
        <dsp:cNvSpPr/>
      </dsp:nvSpPr>
      <dsp:spPr>
        <a:xfrm>
          <a:off x="652080" y="761685"/>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945361" y="1523338"/>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15,7%</a:t>
          </a:r>
        </a:p>
      </dsp:txBody>
      <dsp:txXfrm rot="10800000">
        <a:off x="1092001" y="1523338"/>
        <a:ext cx="3024401" cy="586560"/>
      </dsp:txXfrm>
    </dsp:sp>
    <dsp:sp modelId="{790EF174-3B18-422C-A9A1-103F2B1AEE0E}">
      <dsp:nvSpPr>
        <dsp:cNvPr id="0" name=""/>
        <dsp:cNvSpPr/>
      </dsp:nvSpPr>
      <dsp:spPr>
        <a:xfrm>
          <a:off x="652080" y="1523338"/>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952908" y="2"/>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125 000</a:t>
          </a:r>
        </a:p>
      </dsp:txBody>
      <dsp:txXfrm rot="10800000">
        <a:off x="1099548" y="2"/>
        <a:ext cx="3024401" cy="586560"/>
      </dsp:txXfrm>
    </dsp:sp>
    <dsp:sp modelId="{C2648E56-29BD-4AD9-9AAC-7CBA8ED054D0}">
      <dsp:nvSpPr>
        <dsp:cNvPr id="0" name=""/>
        <dsp:cNvSpPr/>
      </dsp:nvSpPr>
      <dsp:spPr>
        <a:xfrm>
          <a:off x="652080" y="31"/>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945361" y="761685"/>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198 000</a:t>
          </a:r>
        </a:p>
      </dsp:txBody>
      <dsp:txXfrm rot="10800000">
        <a:off x="1092001" y="761685"/>
        <a:ext cx="3024401" cy="586560"/>
      </dsp:txXfrm>
    </dsp:sp>
    <dsp:sp modelId="{67A4AF24-3A7A-4924-9763-9B25E2B09D49}">
      <dsp:nvSpPr>
        <dsp:cNvPr id="0" name=""/>
        <dsp:cNvSpPr/>
      </dsp:nvSpPr>
      <dsp:spPr>
        <a:xfrm>
          <a:off x="652080" y="761685"/>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929505" y="1523370"/>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222 000</a:t>
          </a:r>
        </a:p>
      </dsp:txBody>
      <dsp:txXfrm rot="10800000">
        <a:off x="1076145" y="1523370"/>
        <a:ext cx="3024401" cy="586560"/>
      </dsp:txXfrm>
    </dsp:sp>
    <dsp:sp modelId="{790EF174-3B18-422C-A9A1-103F2B1AEE0E}">
      <dsp:nvSpPr>
        <dsp:cNvPr id="0" name=""/>
        <dsp:cNvSpPr/>
      </dsp:nvSpPr>
      <dsp:spPr>
        <a:xfrm>
          <a:off x="652080" y="1523338"/>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952908" y="2"/>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125 000</a:t>
          </a:r>
        </a:p>
      </dsp:txBody>
      <dsp:txXfrm rot="10800000">
        <a:off x="1099548" y="2"/>
        <a:ext cx="3024401" cy="586560"/>
      </dsp:txXfrm>
    </dsp:sp>
    <dsp:sp modelId="{C2648E56-29BD-4AD9-9AAC-7CBA8ED054D0}">
      <dsp:nvSpPr>
        <dsp:cNvPr id="0" name=""/>
        <dsp:cNvSpPr/>
      </dsp:nvSpPr>
      <dsp:spPr>
        <a:xfrm>
          <a:off x="652080" y="31"/>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945361" y="761685"/>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198 000</a:t>
          </a:r>
        </a:p>
      </dsp:txBody>
      <dsp:txXfrm rot="10800000">
        <a:off x="1092001" y="761685"/>
        <a:ext cx="3024401" cy="586560"/>
      </dsp:txXfrm>
    </dsp:sp>
    <dsp:sp modelId="{67A4AF24-3A7A-4924-9763-9B25E2B09D49}">
      <dsp:nvSpPr>
        <dsp:cNvPr id="0" name=""/>
        <dsp:cNvSpPr/>
      </dsp:nvSpPr>
      <dsp:spPr>
        <a:xfrm>
          <a:off x="652080" y="761685"/>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945361" y="1523338"/>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222 000</a:t>
          </a:r>
        </a:p>
      </dsp:txBody>
      <dsp:txXfrm rot="10800000">
        <a:off x="1092001" y="1523338"/>
        <a:ext cx="3024401" cy="586560"/>
      </dsp:txXfrm>
    </dsp:sp>
    <dsp:sp modelId="{790EF174-3B18-422C-A9A1-103F2B1AEE0E}">
      <dsp:nvSpPr>
        <dsp:cNvPr id="0" name=""/>
        <dsp:cNvSpPr/>
      </dsp:nvSpPr>
      <dsp:spPr>
        <a:xfrm>
          <a:off x="652080" y="1523338"/>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5E6DC-88BA-4D99-A343-D9C15120C70D}">
      <dsp:nvSpPr>
        <dsp:cNvPr id="0" name=""/>
        <dsp:cNvSpPr/>
      </dsp:nvSpPr>
      <dsp:spPr>
        <a:xfrm>
          <a:off x="-3499911" y="-538026"/>
          <a:ext cx="4172719" cy="4172719"/>
        </a:xfrm>
        <a:prstGeom prst="blockArc">
          <a:avLst>
            <a:gd name="adj1" fmla="val 18900000"/>
            <a:gd name="adj2" fmla="val 2700000"/>
            <a:gd name="adj3" fmla="val 51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60988-2FC5-4CD9-90D5-54A2CDEFC1A6}">
      <dsp:nvSpPr>
        <dsp:cNvPr id="0" name=""/>
        <dsp:cNvSpPr/>
      </dsp:nvSpPr>
      <dsp:spPr>
        <a:xfrm>
          <a:off x="252107" y="163070"/>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Introduction</a:t>
          </a:r>
        </a:p>
      </dsp:txBody>
      <dsp:txXfrm>
        <a:off x="252107" y="163070"/>
        <a:ext cx="5959596" cy="326016"/>
      </dsp:txXfrm>
    </dsp:sp>
    <dsp:sp modelId="{1C8BF6BE-7E9A-4990-BA01-2B94E849830B}">
      <dsp:nvSpPr>
        <dsp:cNvPr id="0" name=""/>
        <dsp:cNvSpPr/>
      </dsp:nvSpPr>
      <dsp:spPr>
        <a:xfrm>
          <a:off x="48346" y="122318"/>
          <a:ext cx="407521" cy="407521"/>
        </a:xfrm>
        <a:prstGeom prst="ellipse">
          <a:avLst/>
        </a:prstGeom>
        <a:solidFill>
          <a:srgbClr val="C0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A57BE5-AE41-4A15-AACF-D8C9751D6162}">
      <dsp:nvSpPr>
        <dsp:cNvPr id="0" name=""/>
        <dsp:cNvSpPr/>
      </dsp:nvSpPr>
      <dsp:spPr>
        <a:xfrm>
          <a:off x="520278" y="652033"/>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Notion d’ESS et formes juridiques</a:t>
          </a:r>
        </a:p>
      </dsp:txBody>
      <dsp:txXfrm>
        <a:off x="520278" y="652033"/>
        <a:ext cx="5691425" cy="326016"/>
      </dsp:txXfrm>
    </dsp:sp>
    <dsp:sp modelId="{6CA9D060-B89B-4097-808E-24325578C6D0}">
      <dsp:nvSpPr>
        <dsp:cNvPr id="0" name=""/>
        <dsp:cNvSpPr/>
      </dsp:nvSpPr>
      <dsp:spPr>
        <a:xfrm>
          <a:off x="316517" y="611281"/>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3CE01-319B-4FA8-9192-48CD42FC5B78}">
      <dsp:nvSpPr>
        <dsp:cNvPr id="0" name=""/>
        <dsp:cNvSpPr/>
      </dsp:nvSpPr>
      <dsp:spPr>
        <a:xfrm>
          <a:off x="642906" y="1140997"/>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Questions à se poser</a:t>
          </a:r>
        </a:p>
      </dsp:txBody>
      <dsp:txXfrm>
        <a:off x="642906" y="1140997"/>
        <a:ext cx="5568797" cy="326016"/>
      </dsp:txXfrm>
    </dsp:sp>
    <dsp:sp modelId="{3A0FA3B8-2CE2-47A8-B4D9-2BF1AF375C31}">
      <dsp:nvSpPr>
        <dsp:cNvPr id="0" name=""/>
        <dsp:cNvSpPr/>
      </dsp:nvSpPr>
      <dsp:spPr>
        <a:xfrm>
          <a:off x="439145" y="1100245"/>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AFCEA5-6F8C-4565-9B03-4B189F66284D}">
      <dsp:nvSpPr>
        <dsp:cNvPr id="0" name=""/>
        <dsp:cNvSpPr/>
      </dsp:nvSpPr>
      <dsp:spPr>
        <a:xfrm>
          <a:off x="642906" y="1629651"/>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smtClean="0"/>
            <a:t>Construire son offre</a:t>
          </a:r>
          <a:endParaRPr lang="fr-FR" sz="1700" kern="1200" dirty="0"/>
        </a:p>
      </dsp:txBody>
      <dsp:txXfrm>
        <a:off x="642906" y="1629651"/>
        <a:ext cx="5568797" cy="326016"/>
      </dsp:txXfrm>
    </dsp:sp>
    <dsp:sp modelId="{250ADFF0-9FA7-418C-9B19-B7F2E6E38473}">
      <dsp:nvSpPr>
        <dsp:cNvPr id="0" name=""/>
        <dsp:cNvSpPr/>
      </dsp:nvSpPr>
      <dsp:spPr>
        <a:xfrm>
          <a:off x="439145" y="1588899"/>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B293D4-8E62-4144-8B53-BC08888A9A3A}">
      <dsp:nvSpPr>
        <dsp:cNvPr id="0" name=""/>
        <dsp:cNvSpPr/>
      </dsp:nvSpPr>
      <dsp:spPr>
        <a:xfrm>
          <a:off x="520278" y="2118615"/>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A vous de jouer!</a:t>
          </a:r>
        </a:p>
      </dsp:txBody>
      <dsp:txXfrm>
        <a:off x="520278" y="2118615"/>
        <a:ext cx="5691425" cy="326016"/>
      </dsp:txXfrm>
    </dsp:sp>
    <dsp:sp modelId="{8D6BC57F-1BCA-426A-B6F3-C33BC973D29A}">
      <dsp:nvSpPr>
        <dsp:cNvPr id="0" name=""/>
        <dsp:cNvSpPr/>
      </dsp:nvSpPr>
      <dsp:spPr>
        <a:xfrm>
          <a:off x="316517" y="2077862"/>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4BA8BA-0369-4079-A43C-820D17FE06BC}">
      <dsp:nvSpPr>
        <dsp:cNvPr id="0" name=""/>
        <dsp:cNvSpPr/>
      </dsp:nvSpPr>
      <dsp:spPr>
        <a:xfrm>
          <a:off x="252107" y="2607578"/>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Conclusion</a:t>
          </a:r>
        </a:p>
      </dsp:txBody>
      <dsp:txXfrm>
        <a:off x="252107" y="2607578"/>
        <a:ext cx="5959596" cy="326016"/>
      </dsp:txXfrm>
    </dsp:sp>
    <dsp:sp modelId="{0C5A940E-2A5B-4AD7-9604-985822229BAE}">
      <dsp:nvSpPr>
        <dsp:cNvPr id="0" name=""/>
        <dsp:cNvSpPr/>
      </dsp:nvSpPr>
      <dsp:spPr>
        <a:xfrm>
          <a:off x="48346" y="2566826"/>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952908" y="2"/>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Une société à capital ouvert aux particuliers</a:t>
          </a:r>
        </a:p>
      </dsp:txBody>
      <dsp:txXfrm rot="10800000">
        <a:off x="1099548" y="2"/>
        <a:ext cx="3024401" cy="586560"/>
      </dsp:txXfrm>
    </dsp:sp>
    <dsp:sp modelId="{C2648E56-29BD-4AD9-9AAC-7CBA8ED054D0}">
      <dsp:nvSpPr>
        <dsp:cNvPr id="0" name=""/>
        <dsp:cNvSpPr/>
      </dsp:nvSpPr>
      <dsp:spPr>
        <a:xfrm>
          <a:off x="652080" y="31"/>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945361" y="761685"/>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Une société coopérative et participative</a:t>
          </a:r>
        </a:p>
      </dsp:txBody>
      <dsp:txXfrm rot="10800000">
        <a:off x="1092001" y="761685"/>
        <a:ext cx="3024401" cy="586560"/>
      </dsp:txXfrm>
    </dsp:sp>
    <dsp:sp modelId="{67A4AF24-3A7A-4924-9763-9B25E2B09D49}">
      <dsp:nvSpPr>
        <dsp:cNvPr id="0" name=""/>
        <dsp:cNvSpPr/>
      </dsp:nvSpPr>
      <dsp:spPr>
        <a:xfrm>
          <a:off x="652080" y="761685"/>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945361" y="1523338"/>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Une société à caractère opérationnel et productif</a:t>
          </a:r>
        </a:p>
      </dsp:txBody>
      <dsp:txXfrm rot="10800000">
        <a:off x="1092001" y="1523338"/>
        <a:ext cx="3024401" cy="586560"/>
      </dsp:txXfrm>
    </dsp:sp>
    <dsp:sp modelId="{790EF174-3B18-422C-A9A1-103F2B1AEE0E}">
      <dsp:nvSpPr>
        <dsp:cNvPr id="0" name=""/>
        <dsp:cNvSpPr/>
      </dsp:nvSpPr>
      <dsp:spPr>
        <a:xfrm>
          <a:off x="652080" y="1523338"/>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952908" y="2"/>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Une société à capital ouvert aux particuliers</a:t>
          </a:r>
        </a:p>
      </dsp:txBody>
      <dsp:txXfrm rot="10800000">
        <a:off x="1099548" y="2"/>
        <a:ext cx="3024401" cy="586560"/>
      </dsp:txXfrm>
    </dsp:sp>
    <dsp:sp modelId="{C2648E56-29BD-4AD9-9AAC-7CBA8ED054D0}">
      <dsp:nvSpPr>
        <dsp:cNvPr id="0" name=""/>
        <dsp:cNvSpPr/>
      </dsp:nvSpPr>
      <dsp:spPr>
        <a:xfrm>
          <a:off x="652080" y="31"/>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945361" y="761685"/>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Une société coopérative et participative</a:t>
          </a:r>
        </a:p>
      </dsp:txBody>
      <dsp:txXfrm rot="10800000">
        <a:off x="1092001" y="761685"/>
        <a:ext cx="3024401" cy="586560"/>
      </dsp:txXfrm>
    </dsp:sp>
    <dsp:sp modelId="{67A4AF24-3A7A-4924-9763-9B25E2B09D49}">
      <dsp:nvSpPr>
        <dsp:cNvPr id="0" name=""/>
        <dsp:cNvSpPr/>
      </dsp:nvSpPr>
      <dsp:spPr>
        <a:xfrm>
          <a:off x="652080" y="761685"/>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945361" y="1523338"/>
          <a:ext cx="3171041" cy="58656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65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Une société à caractère opérationnel et productif</a:t>
          </a:r>
        </a:p>
      </dsp:txBody>
      <dsp:txXfrm rot="10800000">
        <a:off x="1092001" y="1523338"/>
        <a:ext cx="3024401" cy="586560"/>
      </dsp:txXfrm>
    </dsp:sp>
    <dsp:sp modelId="{790EF174-3B18-422C-A9A1-103F2B1AEE0E}">
      <dsp:nvSpPr>
        <dsp:cNvPr id="0" name=""/>
        <dsp:cNvSpPr/>
      </dsp:nvSpPr>
      <dsp:spPr>
        <a:xfrm>
          <a:off x="652080" y="1523338"/>
          <a:ext cx="586560" cy="58656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1239326" y="227"/>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Un système permettant de faire fructifier son épargne tout en finançant des activités responsables</a:t>
          </a:r>
        </a:p>
      </dsp:txBody>
      <dsp:txXfrm rot="10800000">
        <a:off x="1389998" y="227"/>
        <a:ext cx="4130987" cy="602690"/>
      </dsp:txXfrm>
    </dsp:sp>
    <dsp:sp modelId="{C2648E56-29BD-4AD9-9AAC-7CBA8ED054D0}">
      <dsp:nvSpPr>
        <dsp:cNvPr id="0" name=""/>
        <dsp:cNvSpPr/>
      </dsp:nvSpPr>
      <dsp:spPr>
        <a:xfrm>
          <a:off x="927790" y="257"/>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1229135" y="753620"/>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Un système de financement dans lequel un produit acheté = un produit offert pour une personne dans le besoin</a:t>
          </a:r>
        </a:p>
      </dsp:txBody>
      <dsp:txXfrm rot="10800000">
        <a:off x="1379807" y="753620"/>
        <a:ext cx="4130987" cy="602690"/>
      </dsp:txXfrm>
    </dsp:sp>
    <dsp:sp modelId="{67A4AF24-3A7A-4924-9763-9B25E2B09D49}">
      <dsp:nvSpPr>
        <dsp:cNvPr id="0" name=""/>
        <dsp:cNvSpPr/>
      </dsp:nvSpPr>
      <dsp:spPr>
        <a:xfrm>
          <a:off x="927790" y="753620"/>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1229135" y="1506983"/>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Un ensemble d’opérations boursières dont une partie des profits est reversée à des associations caritatives</a:t>
          </a:r>
        </a:p>
      </dsp:txBody>
      <dsp:txXfrm rot="10800000">
        <a:off x="1379807" y="1506983"/>
        <a:ext cx="4130987" cy="602690"/>
      </dsp:txXfrm>
    </dsp:sp>
    <dsp:sp modelId="{790EF174-3B18-422C-A9A1-103F2B1AEE0E}">
      <dsp:nvSpPr>
        <dsp:cNvPr id="0" name=""/>
        <dsp:cNvSpPr/>
      </dsp:nvSpPr>
      <dsp:spPr>
        <a:xfrm>
          <a:off x="927790" y="1506983"/>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1239326" y="227"/>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Un système permettant de faire fructifier son épargne tout en finançant des activités responsables</a:t>
          </a:r>
        </a:p>
      </dsp:txBody>
      <dsp:txXfrm rot="10800000">
        <a:off x="1389998" y="227"/>
        <a:ext cx="4130987" cy="602690"/>
      </dsp:txXfrm>
    </dsp:sp>
    <dsp:sp modelId="{C2648E56-29BD-4AD9-9AAC-7CBA8ED054D0}">
      <dsp:nvSpPr>
        <dsp:cNvPr id="0" name=""/>
        <dsp:cNvSpPr/>
      </dsp:nvSpPr>
      <dsp:spPr>
        <a:xfrm>
          <a:off x="927790" y="257"/>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1229135" y="753620"/>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Un système de financement dans lequel un produit acheté = un produit offert pour une personne dans le besoin</a:t>
          </a:r>
        </a:p>
      </dsp:txBody>
      <dsp:txXfrm rot="10800000">
        <a:off x="1379807" y="753620"/>
        <a:ext cx="4130987" cy="602690"/>
      </dsp:txXfrm>
    </dsp:sp>
    <dsp:sp modelId="{67A4AF24-3A7A-4924-9763-9B25E2B09D49}">
      <dsp:nvSpPr>
        <dsp:cNvPr id="0" name=""/>
        <dsp:cNvSpPr/>
      </dsp:nvSpPr>
      <dsp:spPr>
        <a:xfrm>
          <a:off x="927790" y="753620"/>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1229135" y="1506983"/>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Un ensemble d’opérations boursières dont une partie des profits est reversée à des associations caritatives</a:t>
          </a:r>
        </a:p>
      </dsp:txBody>
      <dsp:txXfrm rot="10800000">
        <a:off x="1379807" y="1506983"/>
        <a:ext cx="4130987" cy="602690"/>
      </dsp:txXfrm>
    </dsp:sp>
    <dsp:sp modelId="{790EF174-3B18-422C-A9A1-103F2B1AEE0E}">
      <dsp:nvSpPr>
        <dsp:cNvPr id="0" name=""/>
        <dsp:cNvSpPr/>
      </dsp:nvSpPr>
      <dsp:spPr>
        <a:xfrm>
          <a:off x="927790" y="1506983"/>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1239326" y="227"/>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Le secteur public</a:t>
          </a:r>
        </a:p>
      </dsp:txBody>
      <dsp:txXfrm rot="10800000">
        <a:off x="1389998" y="227"/>
        <a:ext cx="4130987" cy="602690"/>
      </dsp:txXfrm>
    </dsp:sp>
    <dsp:sp modelId="{C2648E56-29BD-4AD9-9AAC-7CBA8ED054D0}">
      <dsp:nvSpPr>
        <dsp:cNvPr id="0" name=""/>
        <dsp:cNvSpPr/>
      </dsp:nvSpPr>
      <dsp:spPr>
        <a:xfrm>
          <a:off x="927790" y="257"/>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1229135" y="753620"/>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Le secteur privé (hors ESS)</a:t>
          </a:r>
        </a:p>
      </dsp:txBody>
      <dsp:txXfrm rot="10800000">
        <a:off x="1379807" y="753620"/>
        <a:ext cx="4130987" cy="602690"/>
      </dsp:txXfrm>
    </dsp:sp>
    <dsp:sp modelId="{67A4AF24-3A7A-4924-9763-9B25E2B09D49}">
      <dsp:nvSpPr>
        <dsp:cNvPr id="0" name=""/>
        <dsp:cNvSpPr/>
      </dsp:nvSpPr>
      <dsp:spPr>
        <a:xfrm>
          <a:off x="927790" y="753620"/>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1229135" y="1506983"/>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L’économie sociale et solidaire</a:t>
          </a:r>
        </a:p>
      </dsp:txBody>
      <dsp:txXfrm rot="10800000">
        <a:off x="1379807" y="1506983"/>
        <a:ext cx="4130987" cy="602690"/>
      </dsp:txXfrm>
    </dsp:sp>
    <dsp:sp modelId="{790EF174-3B18-422C-A9A1-103F2B1AEE0E}">
      <dsp:nvSpPr>
        <dsp:cNvPr id="0" name=""/>
        <dsp:cNvSpPr/>
      </dsp:nvSpPr>
      <dsp:spPr>
        <a:xfrm>
          <a:off x="927790" y="1506983"/>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1239326" y="227"/>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Le secteur public</a:t>
          </a:r>
        </a:p>
      </dsp:txBody>
      <dsp:txXfrm rot="10800000">
        <a:off x="1389998" y="227"/>
        <a:ext cx="4130987" cy="602690"/>
      </dsp:txXfrm>
    </dsp:sp>
    <dsp:sp modelId="{C2648E56-29BD-4AD9-9AAC-7CBA8ED054D0}">
      <dsp:nvSpPr>
        <dsp:cNvPr id="0" name=""/>
        <dsp:cNvSpPr/>
      </dsp:nvSpPr>
      <dsp:spPr>
        <a:xfrm>
          <a:off x="927790" y="257"/>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1229135" y="753620"/>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Le secteur privé (hors ESS)</a:t>
          </a:r>
        </a:p>
      </dsp:txBody>
      <dsp:txXfrm rot="10800000">
        <a:off x="1379807" y="753620"/>
        <a:ext cx="4130987" cy="602690"/>
      </dsp:txXfrm>
    </dsp:sp>
    <dsp:sp modelId="{67A4AF24-3A7A-4924-9763-9B25E2B09D49}">
      <dsp:nvSpPr>
        <dsp:cNvPr id="0" name=""/>
        <dsp:cNvSpPr/>
      </dsp:nvSpPr>
      <dsp:spPr>
        <a:xfrm>
          <a:off x="927790" y="753620"/>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1229135" y="1506983"/>
          <a:ext cx="4281659" cy="602690"/>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770"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L’économie sociale et solidaire</a:t>
          </a:r>
        </a:p>
      </dsp:txBody>
      <dsp:txXfrm rot="10800000">
        <a:off x="1379807" y="1506983"/>
        <a:ext cx="4130987" cy="602690"/>
      </dsp:txXfrm>
    </dsp:sp>
    <dsp:sp modelId="{790EF174-3B18-422C-A9A1-103F2B1AEE0E}">
      <dsp:nvSpPr>
        <dsp:cNvPr id="0" name=""/>
        <dsp:cNvSpPr/>
      </dsp:nvSpPr>
      <dsp:spPr>
        <a:xfrm>
          <a:off x="927790" y="1506983"/>
          <a:ext cx="602690" cy="60269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1205070" y="634"/>
          <a:ext cx="4281659" cy="465668"/>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L’adhésion aux projets et aux structures est ouverte et volontaire</a:t>
          </a:r>
        </a:p>
      </dsp:txBody>
      <dsp:txXfrm rot="10800000">
        <a:off x="1321487" y="634"/>
        <a:ext cx="4165242" cy="465668"/>
      </dsp:txXfrm>
    </dsp:sp>
    <dsp:sp modelId="{C2648E56-29BD-4AD9-9AAC-7CBA8ED054D0}">
      <dsp:nvSpPr>
        <dsp:cNvPr id="0" name=""/>
        <dsp:cNvSpPr/>
      </dsp:nvSpPr>
      <dsp:spPr>
        <a:xfrm>
          <a:off x="962046" y="657"/>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1129467" y="582742"/>
          <a:ext cx="4368877" cy="744007"/>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La gestion est démocratique : élection des dirigeants, une personne une voix (et non une action une voix), mise en place d'instances collectives de décision</a:t>
          </a:r>
        </a:p>
      </dsp:txBody>
      <dsp:txXfrm rot="10800000">
        <a:off x="1315469" y="582742"/>
        <a:ext cx="4182875" cy="744007"/>
      </dsp:txXfrm>
    </dsp:sp>
    <dsp:sp modelId="{67A4AF24-3A7A-4924-9763-9B25E2B09D49}">
      <dsp:nvSpPr>
        <dsp:cNvPr id="0" name=""/>
        <dsp:cNvSpPr/>
      </dsp:nvSpPr>
      <dsp:spPr>
        <a:xfrm>
          <a:off x="940241" y="721912"/>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1198444" y="1443167"/>
          <a:ext cx="4276907" cy="666105"/>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La gestion est dépendante des pouvoirs publics, qui contrôlent la constitution et les comptes des structures de l’ESS</a:t>
          </a:r>
        </a:p>
      </dsp:txBody>
      <dsp:txXfrm rot="10800000">
        <a:off x="1364970" y="1443167"/>
        <a:ext cx="4110381" cy="666105"/>
      </dsp:txXfrm>
    </dsp:sp>
    <dsp:sp modelId="{790EF174-3B18-422C-A9A1-103F2B1AEE0E}">
      <dsp:nvSpPr>
        <dsp:cNvPr id="0" name=""/>
        <dsp:cNvSpPr/>
      </dsp:nvSpPr>
      <dsp:spPr>
        <a:xfrm>
          <a:off x="963234" y="1543386"/>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1205070" y="634"/>
          <a:ext cx="4281659" cy="465668"/>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L’adhésion aux projets et aux structures est ouverte et volontaire</a:t>
          </a:r>
        </a:p>
      </dsp:txBody>
      <dsp:txXfrm rot="10800000">
        <a:off x="1321487" y="634"/>
        <a:ext cx="4165242" cy="465668"/>
      </dsp:txXfrm>
    </dsp:sp>
    <dsp:sp modelId="{C2648E56-29BD-4AD9-9AAC-7CBA8ED054D0}">
      <dsp:nvSpPr>
        <dsp:cNvPr id="0" name=""/>
        <dsp:cNvSpPr/>
      </dsp:nvSpPr>
      <dsp:spPr>
        <a:xfrm>
          <a:off x="962046" y="657"/>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1129467" y="582742"/>
          <a:ext cx="4368877" cy="744007"/>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La gestion est démocratique : élection des dirigeants, une personne une voix (et non une action une voix), mise en place d'instances collectives de décision</a:t>
          </a:r>
        </a:p>
      </dsp:txBody>
      <dsp:txXfrm rot="10800000">
        <a:off x="1315469" y="582742"/>
        <a:ext cx="4182875" cy="744007"/>
      </dsp:txXfrm>
    </dsp:sp>
    <dsp:sp modelId="{67A4AF24-3A7A-4924-9763-9B25E2B09D49}">
      <dsp:nvSpPr>
        <dsp:cNvPr id="0" name=""/>
        <dsp:cNvSpPr/>
      </dsp:nvSpPr>
      <dsp:spPr>
        <a:xfrm>
          <a:off x="940241" y="721912"/>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1198444" y="1443167"/>
          <a:ext cx="4276907" cy="666105"/>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La gestion est dépendante des pouvoirs publics, qui contrôlent la constitution et les comptes des structures de l’ESS</a:t>
          </a:r>
        </a:p>
      </dsp:txBody>
      <dsp:txXfrm rot="10800000">
        <a:off x="1364970" y="1443167"/>
        <a:ext cx="4110381" cy="666105"/>
      </dsp:txXfrm>
    </dsp:sp>
    <dsp:sp modelId="{790EF174-3B18-422C-A9A1-103F2B1AEE0E}">
      <dsp:nvSpPr>
        <dsp:cNvPr id="0" name=""/>
        <dsp:cNvSpPr/>
      </dsp:nvSpPr>
      <dsp:spPr>
        <a:xfrm>
          <a:off x="963234" y="1543386"/>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1205070" y="634"/>
          <a:ext cx="4281659" cy="465668"/>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20 % des dépôts bancaires se font dans les banques de l’économie sociale et solidaire</a:t>
          </a:r>
        </a:p>
      </dsp:txBody>
      <dsp:txXfrm rot="10800000">
        <a:off x="1321487" y="634"/>
        <a:ext cx="4165242" cy="465668"/>
      </dsp:txXfrm>
    </dsp:sp>
    <dsp:sp modelId="{C2648E56-29BD-4AD9-9AAC-7CBA8ED054D0}">
      <dsp:nvSpPr>
        <dsp:cNvPr id="0" name=""/>
        <dsp:cNvSpPr/>
      </dsp:nvSpPr>
      <dsp:spPr>
        <a:xfrm>
          <a:off x="962046" y="657"/>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1129467" y="582742"/>
          <a:ext cx="4368877" cy="744007"/>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9 personnes handicapées sur 10 sont prises en charge par des établissements de l’économie sociale</a:t>
          </a:r>
        </a:p>
      </dsp:txBody>
      <dsp:txXfrm rot="10800000">
        <a:off x="1315469" y="582742"/>
        <a:ext cx="4182875" cy="744007"/>
      </dsp:txXfrm>
    </dsp:sp>
    <dsp:sp modelId="{67A4AF24-3A7A-4924-9763-9B25E2B09D49}">
      <dsp:nvSpPr>
        <dsp:cNvPr id="0" name=""/>
        <dsp:cNvSpPr/>
      </dsp:nvSpPr>
      <dsp:spPr>
        <a:xfrm>
          <a:off x="940241" y="721912"/>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1198444" y="1443825"/>
          <a:ext cx="4276907" cy="666105"/>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30 % des hôpitaux sont gérés par l’économie sociale</a:t>
          </a:r>
        </a:p>
      </dsp:txBody>
      <dsp:txXfrm rot="10800000">
        <a:off x="1364970" y="1443825"/>
        <a:ext cx="4110381" cy="666105"/>
      </dsp:txXfrm>
    </dsp:sp>
    <dsp:sp modelId="{790EF174-3B18-422C-A9A1-103F2B1AEE0E}">
      <dsp:nvSpPr>
        <dsp:cNvPr id="0" name=""/>
        <dsp:cNvSpPr/>
      </dsp:nvSpPr>
      <dsp:spPr>
        <a:xfrm>
          <a:off x="963234" y="1543386"/>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A057-EF8F-4630-B271-A049C7D06D0C}">
      <dsp:nvSpPr>
        <dsp:cNvPr id="0" name=""/>
        <dsp:cNvSpPr/>
      </dsp:nvSpPr>
      <dsp:spPr>
        <a:xfrm rot="10800000">
          <a:off x="1205070" y="634"/>
          <a:ext cx="4281659" cy="465668"/>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kern="1200" dirty="0">
              <a:solidFill>
                <a:schemeClr val="tx1"/>
              </a:solidFill>
            </a:rPr>
            <a:t>20 % des dépôts bancaires se font dans les banques de l’économie sociale et solidaire</a:t>
          </a:r>
        </a:p>
      </dsp:txBody>
      <dsp:txXfrm rot="10800000">
        <a:off x="1321487" y="634"/>
        <a:ext cx="4165242" cy="465668"/>
      </dsp:txXfrm>
    </dsp:sp>
    <dsp:sp modelId="{C2648E56-29BD-4AD9-9AAC-7CBA8ED054D0}">
      <dsp:nvSpPr>
        <dsp:cNvPr id="0" name=""/>
        <dsp:cNvSpPr/>
      </dsp:nvSpPr>
      <dsp:spPr>
        <a:xfrm>
          <a:off x="962046" y="657"/>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280B9-3F5E-42F7-ACBD-8C0830387DC9}">
      <dsp:nvSpPr>
        <dsp:cNvPr id="0" name=""/>
        <dsp:cNvSpPr/>
      </dsp:nvSpPr>
      <dsp:spPr>
        <a:xfrm rot="10800000">
          <a:off x="1129467" y="582742"/>
          <a:ext cx="4368877" cy="744007"/>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9 personnes handicapées sur 10 sont prises en charge par des établissements de l’économie sociale</a:t>
          </a:r>
        </a:p>
      </dsp:txBody>
      <dsp:txXfrm rot="10800000">
        <a:off x="1315469" y="582742"/>
        <a:ext cx="4182875" cy="744007"/>
      </dsp:txXfrm>
    </dsp:sp>
    <dsp:sp modelId="{67A4AF24-3A7A-4924-9763-9B25E2B09D49}">
      <dsp:nvSpPr>
        <dsp:cNvPr id="0" name=""/>
        <dsp:cNvSpPr/>
      </dsp:nvSpPr>
      <dsp:spPr>
        <a:xfrm>
          <a:off x="940241" y="721912"/>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028F2-349E-40CA-9C8A-F7109145B7E2}">
      <dsp:nvSpPr>
        <dsp:cNvPr id="0" name=""/>
        <dsp:cNvSpPr/>
      </dsp:nvSpPr>
      <dsp:spPr>
        <a:xfrm rot="10800000">
          <a:off x="1198444" y="1443167"/>
          <a:ext cx="4276907" cy="666105"/>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347" tIns="53340" rIns="99568" bIns="53340" numCol="1" spcCol="1270" anchor="ctr" anchorCtr="0">
          <a:noAutofit/>
        </a:bodyPr>
        <a:lstStyle/>
        <a:p>
          <a:pPr lvl="0" algn="ctr" defTabSz="622300">
            <a:lnSpc>
              <a:spcPct val="90000"/>
            </a:lnSpc>
            <a:spcBef>
              <a:spcPct val="0"/>
            </a:spcBef>
            <a:spcAft>
              <a:spcPct val="35000"/>
            </a:spcAft>
          </a:pPr>
          <a:r>
            <a:rPr lang="fr-FR" sz="1400" b="0" kern="1200" dirty="0">
              <a:solidFill>
                <a:schemeClr val="tx1"/>
              </a:solidFill>
            </a:rPr>
            <a:t>30 % des hôpitaux sont gérés par l’économie sociale</a:t>
          </a:r>
        </a:p>
      </dsp:txBody>
      <dsp:txXfrm rot="10800000">
        <a:off x="1364970" y="1443167"/>
        <a:ext cx="4110381" cy="666105"/>
      </dsp:txXfrm>
    </dsp:sp>
    <dsp:sp modelId="{790EF174-3B18-422C-A9A1-103F2B1AEE0E}">
      <dsp:nvSpPr>
        <dsp:cNvPr id="0" name=""/>
        <dsp:cNvSpPr/>
      </dsp:nvSpPr>
      <dsp:spPr>
        <a:xfrm>
          <a:off x="963234" y="1543386"/>
          <a:ext cx="465668" cy="46566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529D8-AADD-48A7-8D58-7457A5FF9AFB}">
      <dsp:nvSpPr>
        <dsp:cNvPr id="0" name=""/>
        <dsp:cNvSpPr/>
      </dsp:nvSpPr>
      <dsp:spPr>
        <a:xfrm>
          <a:off x="948057" y="110483"/>
          <a:ext cx="2192676" cy="761487"/>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B97DD-7271-4880-AA3F-B8705551EDB1}">
      <dsp:nvSpPr>
        <dsp:cNvPr id="0" name=""/>
        <dsp:cNvSpPr/>
      </dsp:nvSpPr>
      <dsp:spPr>
        <a:xfrm>
          <a:off x="1835326" y="1975108"/>
          <a:ext cx="424937" cy="271959"/>
        </a:xfrm>
        <a:prstGeom prst="down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537348-D1E7-46B1-AFE9-EFC622A93506}">
      <dsp:nvSpPr>
        <dsp:cNvPr id="0" name=""/>
        <dsp:cNvSpPr/>
      </dsp:nvSpPr>
      <dsp:spPr>
        <a:xfrm>
          <a:off x="1027945" y="2192676"/>
          <a:ext cx="2039699" cy="509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kern="1200" dirty="0"/>
            <a:t>Passage obligatoire</a:t>
          </a:r>
        </a:p>
      </dsp:txBody>
      <dsp:txXfrm>
        <a:off x="1027945" y="2192676"/>
        <a:ext cx="2039699" cy="509924"/>
      </dsp:txXfrm>
    </dsp:sp>
    <dsp:sp modelId="{B5E874F1-E647-49BB-8343-6766C8415A04}">
      <dsp:nvSpPr>
        <dsp:cNvPr id="0" name=""/>
        <dsp:cNvSpPr/>
      </dsp:nvSpPr>
      <dsp:spPr>
        <a:xfrm>
          <a:off x="1745239" y="930782"/>
          <a:ext cx="764887" cy="76488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dirty="0" smtClean="0"/>
            <a:t>Droit fiscal, social</a:t>
          </a:r>
          <a:endParaRPr lang="fr-FR" sz="1200" kern="1200" dirty="0"/>
        </a:p>
      </dsp:txBody>
      <dsp:txXfrm>
        <a:off x="1857254" y="1042797"/>
        <a:ext cx="540857" cy="540857"/>
      </dsp:txXfrm>
    </dsp:sp>
    <dsp:sp modelId="{1D339E21-A3D0-498D-A2F7-A3CBFE6206E9}">
      <dsp:nvSpPr>
        <dsp:cNvPr id="0" name=""/>
        <dsp:cNvSpPr/>
      </dsp:nvSpPr>
      <dsp:spPr>
        <a:xfrm>
          <a:off x="1160991" y="194217"/>
          <a:ext cx="853858" cy="81829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dirty="0" err="1" smtClean="0"/>
            <a:t>Engage-ments</a:t>
          </a:r>
          <a:endParaRPr lang="fr-FR" sz="1200" kern="1200" dirty="0"/>
        </a:p>
      </dsp:txBody>
      <dsp:txXfrm>
        <a:off x="1286036" y="314053"/>
        <a:ext cx="603768" cy="578619"/>
      </dsp:txXfrm>
    </dsp:sp>
    <dsp:sp modelId="{2A00CF3D-0EBF-40E2-BE41-2CFC9728A384}">
      <dsp:nvSpPr>
        <dsp:cNvPr id="0" name=""/>
        <dsp:cNvSpPr/>
      </dsp:nvSpPr>
      <dsp:spPr>
        <a:xfrm>
          <a:off x="2161305" y="142344"/>
          <a:ext cx="764887" cy="76488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dirty="0"/>
            <a:t>Identité</a:t>
          </a:r>
        </a:p>
      </dsp:txBody>
      <dsp:txXfrm>
        <a:off x="2273320" y="254359"/>
        <a:ext cx="540857" cy="540857"/>
      </dsp:txXfrm>
    </dsp:sp>
    <dsp:sp modelId="{219DCE4C-3D53-4EB9-9DC4-D5589C84A429}">
      <dsp:nvSpPr>
        <dsp:cNvPr id="0" name=""/>
        <dsp:cNvSpPr/>
      </dsp:nvSpPr>
      <dsp:spPr>
        <a:xfrm>
          <a:off x="857970" y="21509"/>
          <a:ext cx="2379649" cy="1903719"/>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5E6DC-88BA-4D99-A343-D9C15120C70D}">
      <dsp:nvSpPr>
        <dsp:cNvPr id="0" name=""/>
        <dsp:cNvSpPr/>
      </dsp:nvSpPr>
      <dsp:spPr>
        <a:xfrm>
          <a:off x="-3499911" y="-538026"/>
          <a:ext cx="4172719" cy="4172719"/>
        </a:xfrm>
        <a:prstGeom prst="blockArc">
          <a:avLst>
            <a:gd name="adj1" fmla="val 18900000"/>
            <a:gd name="adj2" fmla="val 2700000"/>
            <a:gd name="adj3" fmla="val 51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60988-2FC5-4CD9-90D5-54A2CDEFC1A6}">
      <dsp:nvSpPr>
        <dsp:cNvPr id="0" name=""/>
        <dsp:cNvSpPr/>
      </dsp:nvSpPr>
      <dsp:spPr>
        <a:xfrm>
          <a:off x="252107" y="163070"/>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Introduction</a:t>
          </a:r>
        </a:p>
      </dsp:txBody>
      <dsp:txXfrm>
        <a:off x="252107" y="163070"/>
        <a:ext cx="5959596" cy="326016"/>
      </dsp:txXfrm>
    </dsp:sp>
    <dsp:sp modelId="{1C8BF6BE-7E9A-4990-BA01-2B94E849830B}">
      <dsp:nvSpPr>
        <dsp:cNvPr id="0" name=""/>
        <dsp:cNvSpPr/>
      </dsp:nvSpPr>
      <dsp:spPr>
        <a:xfrm>
          <a:off x="48346" y="122318"/>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A57BE5-AE41-4A15-AACF-D8C9751D6162}">
      <dsp:nvSpPr>
        <dsp:cNvPr id="0" name=""/>
        <dsp:cNvSpPr/>
      </dsp:nvSpPr>
      <dsp:spPr>
        <a:xfrm>
          <a:off x="520278" y="652033"/>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Notion d’ESS et formes juridiques</a:t>
          </a:r>
        </a:p>
      </dsp:txBody>
      <dsp:txXfrm>
        <a:off x="520278" y="652033"/>
        <a:ext cx="5691425" cy="326016"/>
      </dsp:txXfrm>
    </dsp:sp>
    <dsp:sp modelId="{6CA9D060-B89B-4097-808E-24325578C6D0}">
      <dsp:nvSpPr>
        <dsp:cNvPr id="0" name=""/>
        <dsp:cNvSpPr/>
      </dsp:nvSpPr>
      <dsp:spPr>
        <a:xfrm>
          <a:off x="316517" y="611281"/>
          <a:ext cx="407521" cy="407521"/>
        </a:xfrm>
        <a:prstGeom prst="ellipse">
          <a:avLst/>
        </a:prstGeom>
        <a:solidFill>
          <a:schemeClr val="bg1"/>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3CE01-319B-4FA8-9192-48CD42FC5B78}">
      <dsp:nvSpPr>
        <dsp:cNvPr id="0" name=""/>
        <dsp:cNvSpPr/>
      </dsp:nvSpPr>
      <dsp:spPr>
        <a:xfrm>
          <a:off x="642906" y="1140997"/>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Questions à se poser</a:t>
          </a:r>
        </a:p>
      </dsp:txBody>
      <dsp:txXfrm>
        <a:off x="642906" y="1140997"/>
        <a:ext cx="5568797" cy="326016"/>
      </dsp:txXfrm>
    </dsp:sp>
    <dsp:sp modelId="{3A0FA3B8-2CE2-47A8-B4D9-2BF1AF375C31}">
      <dsp:nvSpPr>
        <dsp:cNvPr id="0" name=""/>
        <dsp:cNvSpPr/>
      </dsp:nvSpPr>
      <dsp:spPr>
        <a:xfrm>
          <a:off x="439145" y="1100245"/>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F2AC7B-3DDB-4A70-9585-BE97BB29542A}">
      <dsp:nvSpPr>
        <dsp:cNvPr id="0" name=""/>
        <dsp:cNvSpPr/>
      </dsp:nvSpPr>
      <dsp:spPr>
        <a:xfrm>
          <a:off x="642906" y="1629651"/>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smtClean="0"/>
            <a:t>Construire son offre</a:t>
          </a:r>
          <a:endParaRPr lang="fr-FR" sz="1700" kern="1200" dirty="0"/>
        </a:p>
      </dsp:txBody>
      <dsp:txXfrm>
        <a:off x="642906" y="1629651"/>
        <a:ext cx="5568797" cy="326016"/>
      </dsp:txXfrm>
    </dsp:sp>
    <dsp:sp modelId="{9C46C17B-66EB-4BCF-854B-406E482458E0}">
      <dsp:nvSpPr>
        <dsp:cNvPr id="0" name=""/>
        <dsp:cNvSpPr/>
      </dsp:nvSpPr>
      <dsp:spPr>
        <a:xfrm>
          <a:off x="439145" y="1588899"/>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0C12B8-BE95-480B-8689-F95D3CE391AC}">
      <dsp:nvSpPr>
        <dsp:cNvPr id="0" name=""/>
        <dsp:cNvSpPr/>
      </dsp:nvSpPr>
      <dsp:spPr>
        <a:xfrm>
          <a:off x="520278" y="2118615"/>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A vous de jouer!</a:t>
          </a:r>
        </a:p>
      </dsp:txBody>
      <dsp:txXfrm>
        <a:off x="520278" y="2118615"/>
        <a:ext cx="5691425" cy="326016"/>
      </dsp:txXfrm>
    </dsp:sp>
    <dsp:sp modelId="{8D6BC57F-1BCA-426A-B6F3-C33BC973D29A}">
      <dsp:nvSpPr>
        <dsp:cNvPr id="0" name=""/>
        <dsp:cNvSpPr/>
      </dsp:nvSpPr>
      <dsp:spPr>
        <a:xfrm>
          <a:off x="316517" y="2077862"/>
          <a:ext cx="407521" cy="407521"/>
        </a:xfrm>
        <a:prstGeom prst="ellipse">
          <a:avLst/>
        </a:prstGeom>
        <a:solidFill>
          <a:schemeClr val="bg1"/>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380203-E5A2-430E-ADF9-8455607B5930}">
      <dsp:nvSpPr>
        <dsp:cNvPr id="0" name=""/>
        <dsp:cNvSpPr/>
      </dsp:nvSpPr>
      <dsp:spPr>
        <a:xfrm>
          <a:off x="252107" y="2607578"/>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Conclusion</a:t>
          </a:r>
        </a:p>
      </dsp:txBody>
      <dsp:txXfrm>
        <a:off x="252107" y="2607578"/>
        <a:ext cx="5959596" cy="326016"/>
      </dsp:txXfrm>
    </dsp:sp>
    <dsp:sp modelId="{0C5A940E-2A5B-4AD7-9604-985822229BAE}">
      <dsp:nvSpPr>
        <dsp:cNvPr id="0" name=""/>
        <dsp:cNvSpPr/>
      </dsp:nvSpPr>
      <dsp:spPr>
        <a:xfrm>
          <a:off x="48346" y="2566826"/>
          <a:ext cx="407521" cy="407521"/>
        </a:xfrm>
        <a:prstGeom prst="ellipse">
          <a:avLst/>
        </a:prstGeom>
        <a:solidFill>
          <a:srgbClr val="C0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1E4D6-40E4-404F-968E-673C23F34C59}">
      <dsp:nvSpPr>
        <dsp:cNvPr id="0" name=""/>
        <dsp:cNvSpPr/>
      </dsp:nvSpPr>
      <dsp:spPr>
        <a:xfrm>
          <a:off x="563" y="0"/>
          <a:ext cx="1465707" cy="27420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Soutien aux personnes en situation de fragilité</a:t>
          </a:r>
        </a:p>
      </dsp:txBody>
      <dsp:txXfrm>
        <a:off x="563" y="0"/>
        <a:ext cx="1465707" cy="822622"/>
      </dsp:txXfrm>
    </dsp:sp>
    <dsp:sp modelId="{4EF7A5BD-D5AB-4F28-9C3E-F2996D95D0FE}">
      <dsp:nvSpPr>
        <dsp:cNvPr id="0" name=""/>
        <dsp:cNvSpPr/>
      </dsp:nvSpPr>
      <dsp:spPr>
        <a:xfrm>
          <a:off x="147134" y="822622"/>
          <a:ext cx="1172565" cy="178234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smtClean="0"/>
            <a:t>Fragilité : situation économique, sociale, personnelle, état de santé…</a:t>
          </a:r>
          <a:endParaRPr lang="fr-FR" sz="1100" kern="1200" dirty="0"/>
        </a:p>
      </dsp:txBody>
      <dsp:txXfrm>
        <a:off x="181477" y="856965"/>
        <a:ext cx="1103879" cy="1713662"/>
      </dsp:txXfrm>
    </dsp:sp>
    <dsp:sp modelId="{1F07D3D4-7E3C-4893-8EE1-835012FA892D}">
      <dsp:nvSpPr>
        <dsp:cNvPr id="0" name=""/>
        <dsp:cNvSpPr/>
      </dsp:nvSpPr>
      <dsp:spPr>
        <a:xfrm>
          <a:off x="1576198" y="0"/>
          <a:ext cx="1465707" cy="27420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a:t>Lutte contre l’exclusion et l’inégalité</a:t>
          </a:r>
        </a:p>
      </dsp:txBody>
      <dsp:txXfrm>
        <a:off x="1576198" y="0"/>
        <a:ext cx="1465707" cy="822622"/>
      </dsp:txXfrm>
    </dsp:sp>
    <dsp:sp modelId="{2BE3AFE6-92E9-472C-ADB9-9620771CFD7A}">
      <dsp:nvSpPr>
        <dsp:cNvPr id="0" name=""/>
        <dsp:cNvSpPr/>
      </dsp:nvSpPr>
      <dsp:spPr>
        <a:xfrm>
          <a:off x="1722769" y="822622"/>
          <a:ext cx="1172565" cy="178234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smtClean="0"/>
            <a:t>Inégalités, exclusions : sanitaires, sociales, culturelles </a:t>
          </a:r>
        </a:p>
        <a:p>
          <a:pPr lvl="0" algn="ctr" defTabSz="488950">
            <a:lnSpc>
              <a:spcPct val="90000"/>
            </a:lnSpc>
            <a:spcBef>
              <a:spcPct val="0"/>
            </a:spcBef>
            <a:spcAft>
              <a:spcPct val="35000"/>
            </a:spcAft>
          </a:pPr>
          <a:r>
            <a:rPr lang="fr-FR" sz="1100" kern="1200" dirty="0" smtClean="0"/>
            <a:t>Education citoyenneté, cohésion territoriale, lien social, …</a:t>
          </a:r>
          <a:endParaRPr lang="fr-FR" sz="1100" kern="1200" dirty="0"/>
        </a:p>
      </dsp:txBody>
      <dsp:txXfrm>
        <a:off x="1757112" y="856965"/>
        <a:ext cx="1103879" cy="1713662"/>
      </dsp:txXfrm>
    </dsp:sp>
    <dsp:sp modelId="{4394B1CA-ACA7-4E8C-9CAE-C8CCA9EC5FCC}">
      <dsp:nvSpPr>
        <dsp:cNvPr id="0" name=""/>
        <dsp:cNvSpPr/>
      </dsp:nvSpPr>
      <dsp:spPr>
        <a:xfrm>
          <a:off x="3151834" y="0"/>
          <a:ext cx="1465707" cy="2742075"/>
        </a:xfrm>
        <a:prstGeom prst="roundRect">
          <a:avLst>
            <a:gd name="adj" fmla="val 10000"/>
          </a:avLst>
        </a:prstGeom>
        <a:solidFill>
          <a:schemeClr val="accent2">
            <a:lumMod val="40000"/>
            <a:lumOff val="60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kern="1200" dirty="0"/>
            <a:t>Développement durable</a:t>
          </a:r>
        </a:p>
      </dsp:txBody>
      <dsp:txXfrm>
        <a:off x="3151834" y="0"/>
        <a:ext cx="1465707" cy="822622"/>
      </dsp:txXfrm>
    </dsp:sp>
    <dsp:sp modelId="{65FEF08E-9A7A-4269-A710-067DCE9276BD}">
      <dsp:nvSpPr>
        <dsp:cNvPr id="0" name=""/>
        <dsp:cNvSpPr/>
      </dsp:nvSpPr>
      <dsp:spPr>
        <a:xfrm>
          <a:off x="3298404" y="822622"/>
          <a:ext cx="1172565" cy="178234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smtClean="0"/>
            <a:t>Développement durable : économique, social, environnemental, participatif </a:t>
          </a:r>
        </a:p>
        <a:p>
          <a:pPr lvl="0" algn="ctr" defTabSz="488950">
            <a:lnSpc>
              <a:spcPct val="90000"/>
            </a:lnSpc>
            <a:spcBef>
              <a:spcPct val="0"/>
            </a:spcBef>
            <a:spcAft>
              <a:spcPct val="35000"/>
            </a:spcAft>
          </a:pPr>
          <a:r>
            <a:rPr lang="fr-FR" sz="1100" kern="1200" dirty="0" smtClean="0"/>
            <a:t>Transition énergétique, solidarité internationale</a:t>
          </a:r>
          <a:endParaRPr lang="fr-FR" sz="1100" kern="1200" dirty="0"/>
        </a:p>
      </dsp:txBody>
      <dsp:txXfrm>
        <a:off x="3332747" y="856965"/>
        <a:ext cx="1103879" cy="1713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5E6DC-88BA-4D99-A343-D9C15120C70D}">
      <dsp:nvSpPr>
        <dsp:cNvPr id="0" name=""/>
        <dsp:cNvSpPr/>
      </dsp:nvSpPr>
      <dsp:spPr>
        <a:xfrm>
          <a:off x="-3499911" y="-538026"/>
          <a:ext cx="4172719" cy="4172719"/>
        </a:xfrm>
        <a:prstGeom prst="blockArc">
          <a:avLst>
            <a:gd name="adj1" fmla="val 18900000"/>
            <a:gd name="adj2" fmla="val 2700000"/>
            <a:gd name="adj3" fmla="val 51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60988-2FC5-4CD9-90D5-54A2CDEFC1A6}">
      <dsp:nvSpPr>
        <dsp:cNvPr id="0" name=""/>
        <dsp:cNvSpPr/>
      </dsp:nvSpPr>
      <dsp:spPr>
        <a:xfrm>
          <a:off x="252107" y="163070"/>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Introduction</a:t>
          </a:r>
        </a:p>
      </dsp:txBody>
      <dsp:txXfrm>
        <a:off x="252107" y="163070"/>
        <a:ext cx="5959596" cy="326016"/>
      </dsp:txXfrm>
    </dsp:sp>
    <dsp:sp modelId="{1C8BF6BE-7E9A-4990-BA01-2B94E849830B}">
      <dsp:nvSpPr>
        <dsp:cNvPr id="0" name=""/>
        <dsp:cNvSpPr/>
      </dsp:nvSpPr>
      <dsp:spPr>
        <a:xfrm>
          <a:off x="48346" y="122318"/>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A57BE5-AE41-4A15-AACF-D8C9751D6162}">
      <dsp:nvSpPr>
        <dsp:cNvPr id="0" name=""/>
        <dsp:cNvSpPr/>
      </dsp:nvSpPr>
      <dsp:spPr>
        <a:xfrm>
          <a:off x="520278" y="652033"/>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Notion d’ESS et formes juridiques</a:t>
          </a:r>
        </a:p>
      </dsp:txBody>
      <dsp:txXfrm>
        <a:off x="520278" y="652033"/>
        <a:ext cx="5691425" cy="326016"/>
      </dsp:txXfrm>
    </dsp:sp>
    <dsp:sp modelId="{6CA9D060-B89B-4097-808E-24325578C6D0}">
      <dsp:nvSpPr>
        <dsp:cNvPr id="0" name=""/>
        <dsp:cNvSpPr/>
      </dsp:nvSpPr>
      <dsp:spPr>
        <a:xfrm>
          <a:off x="316517" y="611281"/>
          <a:ext cx="407521" cy="407521"/>
        </a:xfrm>
        <a:prstGeom prst="ellipse">
          <a:avLst/>
        </a:prstGeom>
        <a:solidFill>
          <a:srgbClr val="C0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3CE01-319B-4FA8-9192-48CD42FC5B78}">
      <dsp:nvSpPr>
        <dsp:cNvPr id="0" name=""/>
        <dsp:cNvSpPr/>
      </dsp:nvSpPr>
      <dsp:spPr>
        <a:xfrm>
          <a:off x="642906" y="1140997"/>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smtClean="0"/>
            <a:t>Construire son offre</a:t>
          </a:r>
          <a:endParaRPr lang="fr-FR" sz="1700" kern="1200" dirty="0"/>
        </a:p>
      </dsp:txBody>
      <dsp:txXfrm>
        <a:off x="642906" y="1140997"/>
        <a:ext cx="5568797" cy="326016"/>
      </dsp:txXfrm>
    </dsp:sp>
    <dsp:sp modelId="{3A0FA3B8-2CE2-47A8-B4D9-2BF1AF375C31}">
      <dsp:nvSpPr>
        <dsp:cNvPr id="0" name=""/>
        <dsp:cNvSpPr/>
      </dsp:nvSpPr>
      <dsp:spPr>
        <a:xfrm>
          <a:off x="439145" y="1100245"/>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A1E1D4-E8DD-46ED-92F7-13AA559F107B}">
      <dsp:nvSpPr>
        <dsp:cNvPr id="0" name=""/>
        <dsp:cNvSpPr/>
      </dsp:nvSpPr>
      <dsp:spPr>
        <a:xfrm>
          <a:off x="642906" y="1629651"/>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smtClean="0"/>
            <a:t>Questions à se poser</a:t>
          </a:r>
          <a:endParaRPr lang="fr-FR" sz="1700" kern="1200" dirty="0"/>
        </a:p>
      </dsp:txBody>
      <dsp:txXfrm>
        <a:off x="642906" y="1629651"/>
        <a:ext cx="5568797" cy="326016"/>
      </dsp:txXfrm>
    </dsp:sp>
    <dsp:sp modelId="{71EAEA98-6CCB-4544-BD1F-7183241C1E9D}">
      <dsp:nvSpPr>
        <dsp:cNvPr id="0" name=""/>
        <dsp:cNvSpPr/>
      </dsp:nvSpPr>
      <dsp:spPr>
        <a:xfrm>
          <a:off x="439145" y="1588899"/>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4D776C-0D2C-4E34-8F00-D9C417C65D8B}">
      <dsp:nvSpPr>
        <dsp:cNvPr id="0" name=""/>
        <dsp:cNvSpPr/>
      </dsp:nvSpPr>
      <dsp:spPr>
        <a:xfrm>
          <a:off x="520278" y="2118615"/>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A vous de jouer!</a:t>
          </a:r>
        </a:p>
      </dsp:txBody>
      <dsp:txXfrm>
        <a:off x="520278" y="2118615"/>
        <a:ext cx="5691425" cy="326016"/>
      </dsp:txXfrm>
    </dsp:sp>
    <dsp:sp modelId="{8D6BC57F-1BCA-426A-B6F3-C33BC973D29A}">
      <dsp:nvSpPr>
        <dsp:cNvPr id="0" name=""/>
        <dsp:cNvSpPr/>
      </dsp:nvSpPr>
      <dsp:spPr>
        <a:xfrm>
          <a:off x="316517" y="2077862"/>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AB646B-A263-4777-926D-D09E86BACADB}">
      <dsp:nvSpPr>
        <dsp:cNvPr id="0" name=""/>
        <dsp:cNvSpPr/>
      </dsp:nvSpPr>
      <dsp:spPr>
        <a:xfrm>
          <a:off x="252107" y="2607578"/>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Conclusion</a:t>
          </a:r>
        </a:p>
      </dsp:txBody>
      <dsp:txXfrm>
        <a:off x="252107" y="2607578"/>
        <a:ext cx="5959596" cy="326016"/>
      </dsp:txXfrm>
    </dsp:sp>
    <dsp:sp modelId="{0C5A940E-2A5B-4AD7-9604-985822229BAE}">
      <dsp:nvSpPr>
        <dsp:cNvPr id="0" name=""/>
        <dsp:cNvSpPr/>
      </dsp:nvSpPr>
      <dsp:spPr>
        <a:xfrm>
          <a:off x="48346" y="2566826"/>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9F347-8AE6-4C33-9A64-56FB48D918AA}">
      <dsp:nvSpPr>
        <dsp:cNvPr id="0" name=""/>
        <dsp:cNvSpPr/>
      </dsp:nvSpPr>
      <dsp:spPr>
        <a:xfrm>
          <a:off x="1177567" y="5070"/>
          <a:ext cx="1853977" cy="185397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fr-FR" sz="1800" kern="1200" dirty="0"/>
            <a:t>ESS</a:t>
          </a:r>
        </a:p>
      </dsp:txBody>
      <dsp:txXfrm>
        <a:off x="1436455" y="223694"/>
        <a:ext cx="1068959" cy="1416729"/>
      </dsp:txXfrm>
    </dsp:sp>
    <dsp:sp modelId="{B8A859E3-C11D-4256-B26D-85EF66366694}">
      <dsp:nvSpPr>
        <dsp:cNvPr id="0" name=""/>
        <dsp:cNvSpPr/>
      </dsp:nvSpPr>
      <dsp:spPr>
        <a:xfrm>
          <a:off x="2513766" y="5070"/>
          <a:ext cx="1853977" cy="185397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fr-FR" sz="1800" kern="1200" dirty="0"/>
            <a:t>RSE</a:t>
          </a:r>
        </a:p>
      </dsp:txBody>
      <dsp:txXfrm>
        <a:off x="3039895" y="223694"/>
        <a:ext cx="1068959" cy="14167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1E4D6-40E4-404F-968E-673C23F34C59}">
      <dsp:nvSpPr>
        <dsp:cNvPr id="0" name=""/>
        <dsp:cNvSpPr/>
      </dsp:nvSpPr>
      <dsp:spPr>
        <a:xfrm>
          <a:off x="563" y="0"/>
          <a:ext cx="1465707" cy="27420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a:t>Financement public : Prêts</a:t>
          </a:r>
        </a:p>
      </dsp:txBody>
      <dsp:txXfrm>
        <a:off x="563" y="0"/>
        <a:ext cx="1465707" cy="822622"/>
      </dsp:txXfrm>
    </dsp:sp>
    <dsp:sp modelId="{85882779-5BB3-40EF-BF13-EF06175BFEC1}">
      <dsp:nvSpPr>
        <dsp:cNvPr id="0" name=""/>
        <dsp:cNvSpPr/>
      </dsp:nvSpPr>
      <dsp:spPr>
        <a:xfrm>
          <a:off x="81541" y="822626"/>
          <a:ext cx="1303752" cy="5673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fr-FR" sz="1000" kern="1200" dirty="0"/>
            <a:t>Fonds d’Investissement d’Avenir (Caisse des Dépôts)</a:t>
          </a:r>
        </a:p>
      </dsp:txBody>
      <dsp:txXfrm>
        <a:off x="98158" y="839243"/>
        <a:ext cx="1270518" cy="534101"/>
      </dsp:txXfrm>
    </dsp:sp>
    <dsp:sp modelId="{3E6D6EEB-18CA-4F9A-83A1-80990D6DCB6C}">
      <dsp:nvSpPr>
        <dsp:cNvPr id="0" name=""/>
        <dsp:cNvSpPr/>
      </dsp:nvSpPr>
      <dsp:spPr>
        <a:xfrm>
          <a:off x="81541" y="1430129"/>
          <a:ext cx="1303752" cy="5673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lvl="0" algn="ctr" defTabSz="400050">
            <a:lnSpc>
              <a:spcPct val="90000"/>
            </a:lnSpc>
            <a:spcBef>
              <a:spcPct val="0"/>
            </a:spcBef>
            <a:spcAft>
              <a:spcPct val="35000"/>
            </a:spcAft>
          </a:pPr>
          <a:r>
            <a:rPr lang="fr-FR" sz="900" kern="1200" dirty="0"/>
            <a:t> Prêt Participatif et solidaire (PESS) et garantie bancaire (</a:t>
          </a:r>
          <a:r>
            <a:rPr lang="fr-FR" sz="900" kern="1200" dirty="0" err="1"/>
            <a:t>BPIFrance</a:t>
          </a:r>
          <a:r>
            <a:rPr lang="fr-FR" sz="900" kern="1200" dirty="0"/>
            <a:t>)</a:t>
          </a:r>
        </a:p>
      </dsp:txBody>
      <dsp:txXfrm>
        <a:off x="98158" y="1446746"/>
        <a:ext cx="1270518" cy="534101"/>
      </dsp:txXfrm>
    </dsp:sp>
    <dsp:sp modelId="{A3E07BF7-CEB7-4732-AE70-73D1D0800E1D}">
      <dsp:nvSpPr>
        <dsp:cNvPr id="0" name=""/>
        <dsp:cNvSpPr/>
      </dsp:nvSpPr>
      <dsp:spPr>
        <a:xfrm>
          <a:off x="81541" y="2037631"/>
          <a:ext cx="1303752" cy="5673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fr-FR" sz="1200" kern="1200" dirty="0"/>
            <a:t>Fonds d’innovation sociale</a:t>
          </a:r>
        </a:p>
      </dsp:txBody>
      <dsp:txXfrm>
        <a:off x="98158" y="2054248"/>
        <a:ext cx="1270518" cy="534101"/>
      </dsp:txXfrm>
    </dsp:sp>
    <dsp:sp modelId="{1F07D3D4-7E3C-4893-8EE1-835012FA892D}">
      <dsp:nvSpPr>
        <dsp:cNvPr id="0" name=""/>
        <dsp:cNvSpPr/>
      </dsp:nvSpPr>
      <dsp:spPr>
        <a:xfrm>
          <a:off x="1576198" y="0"/>
          <a:ext cx="1465707" cy="2742075"/>
        </a:xfrm>
        <a:prstGeom prst="roundRect">
          <a:avLst>
            <a:gd name="adj" fmla="val 10000"/>
          </a:avLst>
        </a:prstGeom>
        <a:solidFill>
          <a:srgbClr val="E8D0D0"/>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Financements participatifs et solidaires privés</a:t>
          </a:r>
          <a:endParaRPr lang="fr-FR" sz="1600" kern="1200" dirty="0"/>
        </a:p>
      </dsp:txBody>
      <dsp:txXfrm>
        <a:off x="1576198" y="0"/>
        <a:ext cx="1465707" cy="822622"/>
      </dsp:txXfrm>
    </dsp:sp>
    <dsp:sp modelId="{2BE3AFE6-92E9-472C-ADB9-9620771CFD7A}">
      <dsp:nvSpPr>
        <dsp:cNvPr id="0" name=""/>
        <dsp:cNvSpPr/>
      </dsp:nvSpPr>
      <dsp:spPr>
        <a:xfrm>
          <a:off x="1657176" y="823264"/>
          <a:ext cx="1303752" cy="57868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ts val="0"/>
            </a:spcAft>
          </a:pPr>
          <a:r>
            <a:rPr lang="fr-FR" sz="1200" kern="1200" dirty="0" smtClean="0"/>
            <a:t>Love money</a:t>
          </a:r>
        </a:p>
        <a:p>
          <a:pPr lvl="0" algn="ctr" defTabSz="533400">
            <a:lnSpc>
              <a:spcPct val="90000"/>
            </a:lnSpc>
            <a:spcBef>
              <a:spcPct val="0"/>
            </a:spcBef>
            <a:spcAft>
              <a:spcPts val="0"/>
            </a:spcAft>
          </a:pPr>
          <a:r>
            <a:rPr lang="fr-FR" sz="1200" kern="1200" dirty="0" smtClean="0"/>
            <a:t>Clubs d’</a:t>
          </a:r>
          <a:r>
            <a:rPr lang="fr-FR" sz="1200" kern="1200" dirty="0" err="1" smtClean="0"/>
            <a:t>invest</a:t>
          </a:r>
          <a:r>
            <a:rPr lang="fr-FR" sz="1200" kern="1200" dirty="0" smtClean="0"/>
            <a:t>.</a:t>
          </a:r>
        </a:p>
        <a:p>
          <a:pPr lvl="0" algn="ctr" defTabSz="533400">
            <a:lnSpc>
              <a:spcPct val="90000"/>
            </a:lnSpc>
            <a:spcBef>
              <a:spcPct val="0"/>
            </a:spcBef>
            <a:spcAft>
              <a:spcPct val="35000"/>
            </a:spcAft>
          </a:pPr>
          <a:r>
            <a:rPr lang="fr-FR" sz="1200" kern="1200" dirty="0" err="1" smtClean="0"/>
            <a:t>Crowdfunding</a:t>
          </a:r>
          <a:endParaRPr lang="fr-FR" sz="1200" kern="1200" dirty="0"/>
        </a:p>
      </dsp:txBody>
      <dsp:txXfrm>
        <a:off x="1674125" y="840213"/>
        <a:ext cx="1269854" cy="544783"/>
      </dsp:txXfrm>
    </dsp:sp>
    <dsp:sp modelId="{DB50C26F-4369-4064-84BB-15F226C8271E}">
      <dsp:nvSpPr>
        <dsp:cNvPr id="0" name=""/>
        <dsp:cNvSpPr/>
      </dsp:nvSpPr>
      <dsp:spPr>
        <a:xfrm>
          <a:off x="1666674" y="1442916"/>
          <a:ext cx="1284756" cy="54176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a:t>Mobilisation de l’épargne </a:t>
          </a:r>
          <a:r>
            <a:rPr lang="fr-FR" sz="1100" kern="1200" dirty="0" smtClean="0"/>
            <a:t>solidaire </a:t>
          </a:r>
          <a:r>
            <a:rPr lang="fr-FR" sz="1100" kern="1200" dirty="0"/>
            <a:t>Fonds de dotation</a:t>
          </a:r>
        </a:p>
      </dsp:txBody>
      <dsp:txXfrm>
        <a:off x="1682542" y="1458784"/>
        <a:ext cx="1253020" cy="510024"/>
      </dsp:txXfrm>
    </dsp:sp>
    <dsp:sp modelId="{2A0C9F58-BED0-4128-8DEF-863311AECFA8}">
      <dsp:nvSpPr>
        <dsp:cNvPr id="0" name=""/>
        <dsp:cNvSpPr/>
      </dsp:nvSpPr>
      <dsp:spPr>
        <a:xfrm>
          <a:off x="1657176" y="2025647"/>
          <a:ext cx="1303752" cy="57868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a:t>Fonds d’investissement (Capital-risque)</a:t>
          </a:r>
        </a:p>
      </dsp:txBody>
      <dsp:txXfrm>
        <a:off x="1674125" y="2042596"/>
        <a:ext cx="1269854" cy="544783"/>
      </dsp:txXfrm>
    </dsp:sp>
    <dsp:sp modelId="{4394B1CA-ACA7-4E8C-9CAE-C8CCA9EC5FCC}">
      <dsp:nvSpPr>
        <dsp:cNvPr id="0" name=""/>
        <dsp:cNvSpPr/>
      </dsp:nvSpPr>
      <dsp:spPr>
        <a:xfrm>
          <a:off x="3151834" y="0"/>
          <a:ext cx="1465707" cy="2742075"/>
        </a:xfrm>
        <a:prstGeom prst="roundRect">
          <a:avLst>
            <a:gd name="adj" fmla="val 10000"/>
          </a:avLst>
        </a:prstGeom>
        <a:solidFill>
          <a:srgbClr val="E8D0D0"/>
        </a:solidFill>
        <a:ln w="38100" cap="flat" cmpd="sng" algn="ctr">
          <a:no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a:t>Reconnaissance institutionnelle</a:t>
          </a:r>
        </a:p>
      </dsp:txBody>
      <dsp:txXfrm>
        <a:off x="3151834" y="0"/>
        <a:ext cx="1465707" cy="822622"/>
      </dsp:txXfrm>
    </dsp:sp>
    <dsp:sp modelId="{1CE93CE4-A2AD-474A-A5CA-FC2902DEE2B5}">
      <dsp:nvSpPr>
        <dsp:cNvPr id="0" name=""/>
        <dsp:cNvSpPr/>
      </dsp:nvSpPr>
      <dsp:spPr>
        <a:xfrm>
          <a:off x="3232811" y="822626"/>
          <a:ext cx="1303752" cy="5673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fr-FR" sz="1200" kern="1200" dirty="0"/>
            <a:t>Organisation nationale de l’ESS  </a:t>
          </a:r>
        </a:p>
      </dsp:txBody>
      <dsp:txXfrm>
        <a:off x="3249428" y="839243"/>
        <a:ext cx="1270518" cy="534101"/>
      </dsp:txXfrm>
    </dsp:sp>
    <dsp:sp modelId="{C6165294-9DD0-4BA4-AEC8-C0401B0ACBC1}">
      <dsp:nvSpPr>
        <dsp:cNvPr id="0" name=""/>
        <dsp:cNvSpPr/>
      </dsp:nvSpPr>
      <dsp:spPr>
        <a:xfrm>
          <a:off x="3232811" y="1430129"/>
          <a:ext cx="1303752" cy="5673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fr-FR" sz="1100" kern="1200" dirty="0"/>
            <a:t>Dispositifs</a:t>
          </a:r>
          <a:r>
            <a:rPr lang="fr-FR" sz="1000" kern="1200" dirty="0"/>
            <a:t> publics de développement (région et territoire</a:t>
          </a:r>
          <a:r>
            <a:rPr lang="fr-FR" sz="800" kern="1200" dirty="0"/>
            <a:t>)</a:t>
          </a:r>
        </a:p>
      </dsp:txBody>
      <dsp:txXfrm>
        <a:off x="3249428" y="1446746"/>
        <a:ext cx="1270518" cy="534101"/>
      </dsp:txXfrm>
    </dsp:sp>
    <dsp:sp modelId="{11C28169-8AC7-4B5D-B9BF-B752E2E751BF}">
      <dsp:nvSpPr>
        <dsp:cNvPr id="0" name=""/>
        <dsp:cNvSpPr/>
      </dsp:nvSpPr>
      <dsp:spPr>
        <a:xfrm>
          <a:off x="3232811" y="2037631"/>
          <a:ext cx="1303752" cy="56733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fr-FR" sz="1000" kern="1200" dirty="0"/>
            <a:t>Appartenance à une </a:t>
          </a:r>
          <a:r>
            <a:rPr lang="fr-FR" sz="1000" kern="1200" dirty="0" smtClean="0"/>
            <a:t>communauté et </a:t>
          </a:r>
          <a:r>
            <a:rPr lang="fr-FR" sz="1000" kern="1200" dirty="0"/>
            <a:t>des réseaux </a:t>
          </a:r>
          <a:r>
            <a:rPr lang="fr-FR" sz="1000" kern="1200" dirty="0" smtClean="0"/>
            <a:t>d’entreprises</a:t>
          </a:r>
          <a:endParaRPr lang="fr-FR" sz="1000" kern="1200" dirty="0"/>
        </a:p>
      </dsp:txBody>
      <dsp:txXfrm>
        <a:off x="3249428" y="2054248"/>
        <a:ext cx="1270518" cy="5341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5E6DC-88BA-4D99-A343-D9C15120C70D}">
      <dsp:nvSpPr>
        <dsp:cNvPr id="0" name=""/>
        <dsp:cNvSpPr/>
      </dsp:nvSpPr>
      <dsp:spPr>
        <a:xfrm>
          <a:off x="-3499911" y="-538026"/>
          <a:ext cx="4172719" cy="4172719"/>
        </a:xfrm>
        <a:prstGeom prst="blockArc">
          <a:avLst>
            <a:gd name="adj1" fmla="val 18900000"/>
            <a:gd name="adj2" fmla="val 2700000"/>
            <a:gd name="adj3" fmla="val 518"/>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60988-2FC5-4CD9-90D5-54A2CDEFC1A6}">
      <dsp:nvSpPr>
        <dsp:cNvPr id="0" name=""/>
        <dsp:cNvSpPr/>
      </dsp:nvSpPr>
      <dsp:spPr>
        <a:xfrm>
          <a:off x="252107" y="163070"/>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Introduction</a:t>
          </a:r>
        </a:p>
      </dsp:txBody>
      <dsp:txXfrm>
        <a:off x="252107" y="163070"/>
        <a:ext cx="5959596" cy="326016"/>
      </dsp:txXfrm>
    </dsp:sp>
    <dsp:sp modelId="{1C8BF6BE-7E9A-4990-BA01-2B94E849830B}">
      <dsp:nvSpPr>
        <dsp:cNvPr id="0" name=""/>
        <dsp:cNvSpPr/>
      </dsp:nvSpPr>
      <dsp:spPr>
        <a:xfrm>
          <a:off x="48346" y="122318"/>
          <a:ext cx="407521" cy="407521"/>
        </a:xfrm>
        <a:prstGeom prst="ellipse">
          <a:avLst/>
        </a:prstGeom>
        <a:solidFill>
          <a:schemeClr val="bg1"/>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A57BE5-AE41-4A15-AACF-D8C9751D6162}">
      <dsp:nvSpPr>
        <dsp:cNvPr id="0" name=""/>
        <dsp:cNvSpPr/>
      </dsp:nvSpPr>
      <dsp:spPr>
        <a:xfrm>
          <a:off x="520278" y="652033"/>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Notion d’ESS et formes juridiques</a:t>
          </a:r>
        </a:p>
      </dsp:txBody>
      <dsp:txXfrm>
        <a:off x="520278" y="652033"/>
        <a:ext cx="5691425" cy="326016"/>
      </dsp:txXfrm>
    </dsp:sp>
    <dsp:sp modelId="{6CA9D060-B89B-4097-808E-24325578C6D0}">
      <dsp:nvSpPr>
        <dsp:cNvPr id="0" name=""/>
        <dsp:cNvSpPr/>
      </dsp:nvSpPr>
      <dsp:spPr>
        <a:xfrm>
          <a:off x="316517" y="611281"/>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3CE01-319B-4FA8-9192-48CD42FC5B78}">
      <dsp:nvSpPr>
        <dsp:cNvPr id="0" name=""/>
        <dsp:cNvSpPr/>
      </dsp:nvSpPr>
      <dsp:spPr>
        <a:xfrm>
          <a:off x="642906" y="1140997"/>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Questions à se poser</a:t>
          </a:r>
        </a:p>
      </dsp:txBody>
      <dsp:txXfrm>
        <a:off x="642906" y="1140997"/>
        <a:ext cx="5568797" cy="326016"/>
      </dsp:txXfrm>
    </dsp:sp>
    <dsp:sp modelId="{3A0FA3B8-2CE2-47A8-B4D9-2BF1AF375C31}">
      <dsp:nvSpPr>
        <dsp:cNvPr id="0" name=""/>
        <dsp:cNvSpPr/>
      </dsp:nvSpPr>
      <dsp:spPr>
        <a:xfrm>
          <a:off x="439145" y="1100245"/>
          <a:ext cx="407521" cy="407521"/>
        </a:xfrm>
        <a:prstGeom prst="ellipse">
          <a:avLst/>
        </a:prstGeom>
        <a:solidFill>
          <a:srgbClr val="C000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04FA4-B8B0-4158-8A6A-75CACAF1DFCB}">
      <dsp:nvSpPr>
        <dsp:cNvPr id="0" name=""/>
        <dsp:cNvSpPr/>
      </dsp:nvSpPr>
      <dsp:spPr>
        <a:xfrm>
          <a:off x="642906" y="1629651"/>
          <a:ext cx="5568797"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smtClean="0"/>
            <a:t>Construire son offre</a:t>
          </a:r>
          <a:endParaRPr lang="fr-FR" sz="1700" kern="1200" dirty="0"/>
        </a:p>
      </dsp:txBody>
      <dsp:txXfrm>
        <a:off x="642906" y="1629651"/>
        <a:ext cx="5568797" cy="326016"/>
      </dsp:txXfrm>
    </dsp:sp>
    <dsp:sp modelId="{022AFA8E-B379-4252-80CA-ED2824AF5D29}">
      <dsp:nvSpPr>
        <dsp:cNvPr id="0" name=""/>
        <dsp:cNvSpPr/>
      </dsp:nvSpPr>
      <dsp:spPr>
        <a:xfrm>
          <a:off x="439145" y="1588899"/>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0AFEE2-4FCE-4165-AFB4-57E1778168EA}">
      <dsp:nvSpPr>
        <dsp:cNvPr id="0" name=""/>
        <dsp:cNvSpPr/>
      </dsp:nvSpPr>
      <dsp:spPr>
        <a:xfrm>
          <a:off x="520278" y="2118615"/>
          <a:ext cx="5691425"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A vous de jouer!</a:t>
          </a:r>
        </a:p>
      </dsp:txBody>
      <dsp:txXfrm>
        <a:off x="520278" y="2118615"/>
        <a:ext cx="5691425" cy="326016"/>
      </dsp:txXfrm>
    </dsp:sp>
    <dsp:sp modelId="{8D6BC57F-1BCA-426A-B6F3-C33BC973D29A}">
      <dsp:nvSpPr>
        <dsp:cNvPr id="0" name=""/>
        <dsp:cNvSpPr/>
      </dsp:nvSpPr>
      <dsp:spPr>
        <a:xfrm>
          <a:off x="316517" y="2077862"/>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CA8ABB-C482-4BEF-A760-DC353B1222EC}">
      <dsp:nvSpPr>
        <dsp:cNvPr id="0" name=""/>
        <dsp:cNvSpPr/>
      </dsp:nvSpPr>
      <dsp:spPr>
        <a:xfrm>
          <a:off x="252107" y="2607578"/>
          <a:ext cx="5959596" cy="32601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8776" tIns="43180" rIns="43180" bIns="43180" numCol="1" spcCol="1270" anchor="ctr" anchorCtr="0">
          <a:noAutofit/>
        </a:bodyPr>
        <a:lstStyle/>
        <a:p>
          <a:pPr lvl="0" algn="l" defTabSz="755650">
            <a:lnSpc>
              <a:spcPct val="90000"/>
            </a:lnSpc>
            <a:spcBef>
              <a:spcPct val="0"/>
            </a:spcBef>
            <a:spcAft>
              <a:spcPct val="35000"/>
            </a:spcAft>
          </a:pPr>
          <a:r>
            <a:rPr lang="fr-FR" sz="1700" kern="1200" dirty="0"/>
            <a:t>Conclusion</a:t>
          </a:r>
        </a:p>
      </dsp:txBody>
      <dsp:txXfrm>
        <a:off x="252107" y="2607578"/>
        <a:ext cx="5959596" cy="326016"/>
      </dsp:txXfrm>
    </dsp:sp>
    <dsp:sp modelId="{0C5A940E-2A5B-4AD7-9604-985822229BAE}">
      <dsp:nvSpPr>
        <dsp:cNvPr id="0" name=""/>
        <dsp:cNvSpPr/>
      </dsp:nvSpPr>
      <dsp:spPr>
        <a:xfrm>
          <a:off x="48346" y="2566826"/>
          <a:ext cx="407521" cy="40752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D34B7-420E-4E1A-9AB1-D7505AD23170}">
      <dsp:nvSpPr>
        <dsp:cNvPr id="0" name=""/>
        <dsp:cNvSpPr/>
      </dsp:nvSpPr>
      <dsp:spPr>
        <a:xfrm>
          <a:off x="5357" y="251068"/>
          <a:ext cx="1601390" cy="960834"/>
        </a:xfrm>
        <a:prstGeom prst="roundRect">
          <a:avLst>
            <a:gd name="adj" fmla="val 10000"/>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a:solidFill>
                <a:schemeClr val="tx1"/>
              </a:solidFill>
            </a:rPr>
            <a:t>Questionner son Projet</a:t>
          </a:r>
        </a:p>
      </dsp:txBody>
      <dsp:txXfrm>
        <a:off x="33499" y="279210"/>
        <a:ext cx="1545106" cy="904550"/>
      </dsp:txXfrm>
    </dsp:sp>
    <dsp:sp modelId="{37577A29-246E-4835-8FFF-E9F41A19881C}">
      <dsp:nvSpPr>
        <dsp:cNvPr id="0" name=""/>
        <dsp:cNvSpPr/>
      </dsp:nvSpPr>
      <dsp:spPr>
        <a:xfrm>
          <a:off x="1747670" y="532913"/>
          <a:ext cx="339494" cy="397144"/>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a:off x="1747670" y="612342"/>
        <a:ext cx="237646" cy="238286"/>
      </dsp:txXfrm>
    </dsp:sp>
    <dsp:sp modelId="{BC922136-4A54-4200-A6ED-C28F8CC8A34F}">
      <dsp:nvSpPr>
        <dsp:cNvPr id="0" name=""/>
        <dsp:cNvSpPr/>
      </dsp:nvSpPr>
      <dsp:spPr>
        <a:xfrm>
          <a:off x="2247304" y="251068"/>
          <a:ext cx="1601390" cy="960834"/>
        </a:xfrm>
        <a:prstGeom prst="roundRect">
          <a:avLst>
            <a:gd name="adj" fmla="val 10000"/>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a:solidFill>
                <a:schemeClr val="tx1"/>
              </a:solidFill>
            </a:rPr>
            <a:t>Choisir la forme juridique adéquate</a:t>
          </a:r>
        </a:p>
      </dsp:txBody>
      <dsp:txXfrm>
        <a:off x="2275446" y="279210"/>
        <a:ext cx="1545106" cy="904550"/>
      </dsp:txXfrm>
    </dsp:sp>
    <dsp:sp modelId="{70446F2B-E444-4D1E-9213-028D9E6D3A3C}">
      <dsp:nvSpPr>
        <dsp:cNvPr id="0" name=""/>
        <dsp:cNvSpPr/>
      </dsp:nvSpPr>
      <dsp:spPr>
        <a:xfrm>
          <a:off x="3989617" y="532913"/>
          <a:ext cx="339494" cy="397144"/>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a:off x="3989617" y="612342"/>
        <a:ext cx="237646" cy="238286"/>
      </dsp:txXfrm>
    </dsp:sp>
    <dsp:sp modelId="{C406A2AF-70B2-4DFD-A5C5-D109BF25F58C}">
      <dsp:nvSpPr>
        <dsp:cNvPr id="0" name=""/>
        <dsp:cNvSpPr/>
      </dsp:nvSpPr>
      <dsp:spPr>
        <a:xfrm>
          <a:off x="4489251" y="251068"/>
          <a:ext cx="1601390" cy="960834"/>
        </a:xfrm>
        <a:prstGeom prst="roundRect">
          <a:avLst>
            <a:gd name="adj" fmla="val 10000"/>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a:solidFill>
                <a:schemeClr val="tx1"/>
              </a:solidFill>
            </a:rPr>
            <a:t>Adapter la rédaction des statuts …</a:t>
          </a:r>
        </a:p>
      </dsp:txBody>
      <dsp:txXfrm>
        <a:off x="4517393" y="279210"/>
        <a:ext cx="1545106" cy="904550"/>
      </dsp:txXfrm>
    </dsp:sp>
    <dsp:sp modelId="{320D540C-77B9-421A-A7FA-781DB0BE3B7B}">
      <dsp:nvSpPr>
        <dsp:cNvPr id="0" name=""/>
        <dsp:cNvSpPr/>
      </dsp:nvSpPr>
      <dsp:spPr>
        <a:xfrm rot="5400000">
          <a:off x="5120199" y="1324000"/>
          <a:ext cx="339494" cy="397144"/>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rot="-5400000">
        <a:off x="5170803" y="1352825"/>
        <a:ext cx="238286" cy="237646"/>
      </dsp:txXfrm>
    </dsp:sp>
    <dsp:sp modelId="{A41E3BEF-B742-428F-A515-44204EA52BEC}">
      <dsp:nvSpPr>
        <dsp:cNvPr id="0" name=""/>
        <dsp:cNvSpPr/>
      </dsp:nvSpPr>
      <dsp:spPr>
        <a:xfrm>
          <a:off x="4489251" y="1852459"/>
          <a:ext cx="1601390" cy="960834"/>
        </a:xfrm>
        <a:prstGeom prst="roundRect">
          <a:avLst>
            <a:gd name="adj" fmla="val 10000"/>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tx1"/>
              </a:solidFill>
            </a:rPr>
            <a:t>Déclarer/Modifier </a:t>
          </a:r>
          <a:r>
            <a:rPr lang="fr-FR" sz="1500" kern="1200" dirty="0">
              <a:solidFill>
                <a:schemeClr val="tx1"/>
              </a:solidFill>
            </a:rPr>
            <a:t>sa structure</a:t>
          </a:r>
        </a:p>
      </dsp:txBody>
      <dsp:txXfrm>
        <a:off x="4517393" y="1880601"/>
        <a:ext cx="1545106" cy="904550"/>
      </dsp:txXfrm>
    </dsp:sp>
    <dsp:sp modelId="{B5B8E782-7D76-4615-9318-80966B22A082}">
      <dsp:nvSpPr>
        <dsp:cNvPr id="0" name=""/>
        <dsp:cNvSpPr/>
      </dsp:nvSpPr>
      <dsp:spPr>
        <a:xfrm rot="10800000">
          <a:off x="4008834" y="2134304"/>
          <a:ext cx="339494" cy="397144"/>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rot="10800000">
        <a:off x="4110682" y="2213733"/>
        <a:ext cx="237646" cy="238286"/>
      </dsp:txXfrm>
    </dsp:sp>
    <dsp:sp modelId="{B3E5BE31-F3EA-4953-8175-874183F26352}">
      <dsp:nvSpPr>
        <dsp:cNvPr id="0" name=""/>
        <dsp:cNvSpPr/>
      </dsp:nvSpPr>
      <dsp:spPr>
        <a:xfrm>
          <a:off x="2247304" y="1852459"/>
          <a:ext cx="1601390" cy="960834"/>
        </a:xfrm>
        <a:prstGeom prst="roundRect">
          <a:avLst>
            <a:gd name="adj" fmla="val 10000"/>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a:solidFill>
                <a:schemeClr val="tx1"/>
              </a:solidFill>
            </a:rPr>
            <a:t>Evolution juridique en fonction du projet</a:t>
          </a:r>
        </a:p>
      </dsp:txBody>
      <dsp:txXfrm>
        <a:off x="2275446" y="1880601"/>
        <a:ext cx="1545106" cy="9045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CA52A22-AA83-4142-9DF3-3F5683110E98}" type="datetimeFigureOut">
              <a:rPr lang="fr-FR" smtClean="0"/>
              <a:t>05/09/2017</a:t>
            </a:fld>
            <a:endParaRPr lang="fr-FR" dirty="0"/>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B0A857C-03E1-944D-B0FC-40795C843741}" type="slidenum">
              <a:rPr lang="fr-FR" smtClean="0"/>
              <a:t>‹N°›</a:t>
            </a:fld>
            <a:endParaRPr lang="fr-FR" dirty="0"/>
          </a:p>
        </p:txBody>
      </p:sp>
    </p:spTree>
    <p:extLst>
      <p:ext uri="{BB962C8B-B14F-4D97-AF65-F5344CB8AC3E}">
        <p14:creationId xmlns:p14="http://schemas.microsoft.com/office/powerpoint/2010/main" val="2581051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F7B610D-7F16-6A43-BB40-5504A6E51433}" type="datetimeFigureOut">
              <a:rPr lang="fr-FR" smtClean="0"/>
              <a:t>05/09/2017</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A497B0-0E75-2441-929D-1FCB8B85F5AC}" type="slidenum">
              <a:rPr lang="fr-FR" smtClean="0"/>
              <a:t>‹N°›</a:t>
            </a:fld>
            <a:endParaRPr lang="fr-FR" dirty="0"/>
          </a:p>
        </p:txBody>
      </p:sp>
    </p:spTree>
    <p:extLst>
      <p:ext uri="{BB962C8B-B14F-4D97-AF65-F5344CB8AC3E}">
        <p14:creationId xmlns:p14="http://schemas.microsoft.com/office/powerpoint/2010/main" val="1412507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legifrance.gouv.fr/affichCodeArticle.do?idArticle=LEGIARTI000033971428&amp;cidTexte=LEGITEXT000006069577&amp;dateTexte=20170129&amp;fastPos=1&amp;fastReqId=1112502786&amp;oldAction=rechCodeArticl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F0401C-3371-4947-AC98-DCDFA8CB7126}" type="slidenum">
              <a:rPr lang="fr-FR" smtClean="0"/>
              <a:t>1</a:t>
            </a:fld>
            <a:endParaRPr lang="fr-FR"/>
          </a:p>
        </p:txBody>
      </p:sp>
    </p:spTree>
    <p:extLst>
      <p:ext uri="{BB962C8B-B14F-4D97-AF65-F5344CB8AC3E}">
        <p14:creationId xmlns:p14="http://schemas.microsoft.com/office/powerpoint/2010/main" val="2581498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Principes de gestion renforcée:</a:t>
            </a:r>
          </a:p>
          <a:p>
            <a:pPr marL="171450" indent="-171450">
              <a:buFontTx/>
              <a:buChar char="-"/>
            </a:pPr>
            <a:r>
              <a:rPr lang="fr-FR" dirty="0"/>
              <a:t>Fonds de développement –voir avec </a:t>
            </a:r>
            <a:r>
              <a:rPr lang="fr-FR" dirty="0" err="1"/>
              <a:t>mathieu</a:t>
            </a:r>
            <a:r>
              <a:rPr lang="fr-FR" dirty="0"/>
              <a:t> pour 50%</a:t>
            </a:r>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11</a:t>
            </a:fld>
            <a:endParaRPr lang="fr-FR" dirty="0"/>
          </a:p>
        </p:txBody>
      </p:sp>
    </p:spTree>
    <p:extLst>
      <p:ext uri="{BB962C8B-B14F-4D97-AF65-F5344CB8AC3E}">
        <p14:creationId xmlns:p14="http://schemas.microsoft.com/office/powerpoint/2010/main" val="97874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Ça fait penser à un autre terme …Responsabilité Sociétale des Entreprises (RSE) </a:t>
            </a:r>
          </a:p>
          <a:p>
            <a:r>
              <a:rPr lang="fr-FR" sz="1200" dirty="0"/>
              <a:t>Définition Européenne : « l’intégration volontaire des préoccupations sociales et écologiques des entreprises à leurs activités commerciales et leurs relations avec leurs parties prenantes. Être socialement responsable signifie non seulement satisfaire pleinement aux obligations juridiques applicables, mais aussi aller au-delà et investir «davantage» dans le capital humain, l’environnement et les relations avec les parties prenantes ».</a:t>
            </a:r>
          </a:p>
          <a:p>
            <a:endParaRPr lang="fr-FR" sz="1200" dirty="0">
              <a:solidFill>
                <a:schemeClr val="tx2"/>
              </a:solidFill>
            </a:endParaRPr>
          </a:p>
          <a:p>
            <a:r>
              <a:rPr lang="fr-FR" sz="1200" dirty="0">
                <a:solidFill>
                  <a:schemeClr val="tx2"/>
                </a:solidFill>
              </a:rPr>
              <a:t>Ne fait pas partie de l’ESS (attentive aux règles de gestions et de l’intérêt générale)… Mais est en lien. </a:t>
            </a:r>
            <a:endParaRPr lang="fr-FR" sz="1200" dirty="0" smtClean="0">
              <a:solidFill>
                <a:schemeClr val="tx2"/>
              </a:solidFill>
            </a:endParaRPr>
          </a:p>
          <a:p>
            <a:endParaRPr lang="fr-FR" sz="1200" dirty="0" smtClean="0">
              <a:solidFill>
                <a:schemeClr val="tx2"/>
              </a:solidFill>
            </a:endParaRPr>
          </a:p>
          <a:p>
            <a:r>
              <a:rPr lang="fr-FR" sz="1200" dirty="0" smtClean="0">
                <a:solidFill>
                  <a:schemeClr val="tx2"/>
                </a:solidFill>
              </a:rPr>
              <a:t>Sociétale</a:t>
            </a:r>
            <a:r>
              <a:rPr lang="fr-FR" sz="1200" baseline="0" dirty="0" smtClean="0">
                <a:solidFill>
                  <a:schemeClr val="tx2"/>
                </a:solidFill>
              </a:rPr>
              <a:t> : S'il est vrai que le mot sociétal est souvent utilisé, la terminologie exacte au niveau juridique est : sociale.</a:t>
            </a:r>
          </a:p>
          <a:p>
            <a:r>
              <a:rPr lang="fr-FR" sz="1200" baseline="0" dirty="0" smtClean="0">
                <a:solidFill>
                  <a:schemeClr val="tx2"/>
                </a:solidFill>
              </a:rPr>
              <a:t>Nous vous laissons choisir...</a:t>
            </a:r>
            <a:endParaRPr lang="fr-FR" sz="1200" dirty="0" smtClean="0">
              <a:solidFill>
                <a:schemeClr val="tx2"/>
              </a:solidFill>
            </a:endParaRPr>
          </a:p>
          <a:p>
            <a:endParaRPr lang="fr-FR" sz="1200" dirty="0" smtClean="0">
              <a:solidFill>
                <a:schemeClr val="tx2"/>
              </a:solidFill>
            </a:endParaRPr>
          </a:p>
          <a:p>
            <a:endParaRPr lang="fr-FR" sz="1200" dirty="0" smtClean="0">
              <a:solidFill>
                <a:schemeClr val="tx2"/>
              </a:solidFill>
            </a:endParaRPr>
          </a:p>
          <a:p>
            <a:endParaRPr lang="fr-FR" sz="1200" dirty="0" smtClean="0">
              <a:solidFill>
                <a:schemeClr val="tx2"/>
              </a:solidFill>
            </a:endParaRPr>
          </a:p>
          <a:p>
            <a:endParaRPr lang="fr-FR" sz="1200" dirty="0">
              <a:solidFill>
                <a:schemeClr val="tx2"/>
              </a:solidFill>
            </a:endParaRPr>
          </a:p>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12</a:t>
            </a:fld>
            <a:endParaRPr lang="fr-FR" dirty="0"/>
          </a:p>
        </p:txBody>
      </p:sp>
    </p:spTree>
    <p:extLst>
      <p:ext uri="{BB962C8B-B14F-4D97-AF65-F5344CB8AC3E}">
        <p14:creationId xmlns:p14="http://schemas.microsoft.com/office/powerpoint/2010/main" val="1659037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smtClean="0"/>
              <a:t>Fort attachement</a:t>
            </a:r>
            <a:r>
              <a:rPr lang="fr-FR" baseline="0" dirty="0" smtClean="0"/>
              <a:t> communautaire entre entités de l’ESS : </a:t>
            </a:r>
            <a:r>
              <a:rPr lang="fr-FR" dirty="0" smtClean="0"/>
              <a:t> Cela ce concrétise par le</a:t>
            </a:r>
            <a:r>
              <a:rPr lang="fr-FR" baseline="0" dirty="0" smtClean="0"/>
              <a:t> souhait de travailler en relation avec d’autres entités de l’ESS</a:t>
            </a:r>
            <a:endParaRPr lang="fr-FR" dirty="0" smtClean="0"/>
          </a:p>
          <a:p>
            <a:pPr marL="171450" indent="-171450">
              <a:buFontTx/>
              <a:buChar char="-"/>
            </a:pPr>
            <a:r>
              <a:rPr lang="fr-FR" dirty="0" smtClean="0"/>
              <a:t>Organisation</a:t>
            </a:r>
            <a:r>
              <a:rPr lang="fr-FR" baseline="0" dirty="0" smtClean="0"/>
              <a:t> </a:t>
            </a:r>
            <a:r>
              <a:rPr lang="fr-FR" baseline="0" dirty="0"/>
              <a:t>nationale de l’ESS : CSESS assurant le dialogue entre les acteurs de ESS et les pouvoir public, ESS France assure la promotion et la représentation de l’ESS au niveau national, Chambre Régionale de l’ESS (CRESS) : idem ESS France mais au niveau local</a:t>
            </a:r>
          </a:p>
          <a:p>
            <a:pPr marL="171450" indent="-171450">
              <a:buFontTx/>
              <a:buChar char="-"/>
            </a:pPr>
            <a:endParaRPr lang="fr-FR" baseline="0" dirty="0"/>
          </a:p>
          <a:p>
            <a:pPr marL="171450" indent="-171450">
              <a:buFontTx/>
              <a:buChar char="-"/>
            </a:pPr>
            <a:r>
              <a:rPr lang="fr-FR" baseline="0" dirty="0" err="1"/>
              <a:t>Crowdfunding</a:t>
            </a:r>
            <a:r>
              <a:rPr lang="fr-FR" baseline="0" dirty="0"/>
              <a:t> : BPIFRANCE propose un service de mise en relation via un moteur de recherche unique Tousnosprojets.fr qui répertorie les projets de l’ensemble des plateformes de </a:t>
            </a:r>
            <a:r>
              <a:rPr lang="fr-FR" baseline="0" dirty="0" err="1"/>
              <a:t>c</a:t>
            </a:r>
            <a:r>
              <a:rPr lang="fr-FR" baseline="0" dirty="0" err="1" smtClean="0"/>
              <a:t>rowdfunding</a:t>
            </a:r>
            <a:r>
              <a:rPr lang="fr-FR" baseline="0" dirty="0" smtClean="0"/>
              <a:t> </a:t>
            </a:r>
            <a:r>
              <a:rPr lang="fr-FR" baseline="0" dirty="0"/>
              <a:t>partenaires</a:t>
            </a: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13</a:t>
            </a:fld>
            <a:endParaRPr lang="fr-FR" dirty="0"/>
          </a:p>
        </p:txBody>
      </p:sp>
    </p:spTree>
    <p:extLst>
      <p:ext uri="{BB962C8B-B14F-4D97-AF65-F5344CB8AC3E}">
        <p14:creationId xmlns:p14="http://schemas.microsoft.com/office/powerpoint/2010/main" val="2778055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Autres</a:t>
            </a:r>
            <a:r>
              <a:rPr lang="fr-FR" baseline="0" dirty="0"/>
              <a:t> coopératives :</a:t>
            </a:r>
            <a:r>
              <a:rPr lang="fr-FR" sz="1200" dirty="0"/>
              <a:t>des sociétés coopératives de commerçants détaillants, des sociétés coopératives d'habitations à loyer modéré, des sociétés coopératives artisanales et de transport, des sociétés coopératives agricoles, des coopératives maritimes. </a:t>
            </a: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14</a:t>
            </a:fld>
            <a:endParaRPr lang="fr-FR" dirty="0"/>
          </a:p>
        </p:txBody>
      </p:sp>
    </p:spTree>
    <p:extLst>
      <p:ext uri="{BB962C8B-B14F-4D97-AF65-F5344CB8AC3E}">
        <p14:creationId xmlns:p14="http://schemas.microsoft.com/office/powerpoint/2010/main" val="3155454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15</a:t>
            </a:fld>
            <a:endParaRPr lang="fr-FR" dirty="0"/>
          </a:p>
        </p:txBody>
      </p:sp>
    </p:spTree>
    <p:extLst>
      <p:ext uri="{BB962C8B-B14F-4D97-AF65-F5344CB8AC3E}">
        <p14:creationId xmlns:p14="http://schemas.microsoft.com/office/powerpoint/2010/main" val="96712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Limitation</a:t>
            </a:r>
            <a:r>
              <a:rPr lang="fr-FR" baseline="0" dirty="0" smtClean="0"/>
              <a:t> des salaires :</a:t>
            </a:r>
          </a:p>
          <a:p>
            <a:pPr marL="171450" indent="-171450">
              <a:buFontTx/>
              <a:buChar char="-"/>
            </a:pPr>
            <a:r>
              <a:rPr lang="fr-FR" baseline="0" dirty="0" smtClean="0"/>
              <a:t>La personne la mieux rémunérée : 10* salaire minimum de la branche ou le smic</a:t>
            </a:r>
          </a:p>
          <a:p>
            <a:pPr marL="171450" indent="-171450">
              <a:buFontTx/>
              <a:buChar char="-"/>
            </a:pPr>
            <a:r>
              <a:rPr lang="fr-FR" baseline="0" dirty="0" smtClean="0"/>
              <a:t>La moyenne des 5 personnes les mieux rémunérées : 7 * salaire minimum ou le smic</a:t>
            </a:r>
          </a:p>
          <a:p>
            <a:pPr marL="171450" indent="-171450">
              <a:buFontTx/>
              <a:buChar char="-"/>
            </a:pPr>
            <a:endParaRPr lang="fr-FR" baseline="0" dirty="0" smtClean="0"/>
          </a:p>
          <a:p>
            <a:pPr marL="0" indent="0">
              <a:buFontTx/>
              <a:buNone/>
            </a:pPr>
            <a:r>
              <a:rPr lang="fr-FR" baseline="0" dirty="0" smtClean="0"/>
              <a:t>Faire figurer dans les statuts obligatoirement la limitation des salaires mais engagements financiers n’est pas obligatoirement à y faire figurer mais conseiller car il présume de son respect.. </a:t>
            </a: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16</a:t>
            </a:fld>
            <a:endParaRPr lang="fr-FR" dirty="0"/>
          </a:p>
        </p:txBody>
      </p:sp>
    </p:spTree>
    <p:extLst>
      <p:ext uri="{BB962C8B-B14F-4D97-AF65-F5344CB8AC3E}">
        <p14:creationId xmlns:p14="http://schemas.microsoft.com/office/powerpoint/2010/main" val="4119812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Principes de gestion renforcée:</a:t>
            </a:r>
          </a:p>
          <a:p>
            <a:pPr marL="171450" indent="-171450">
              <a:buFontTx/>
              <a:buChar char="-"/>
            </a:pPr>
            <a:r>
              <a:rPr lang="fr-FR" dirty="0"/>
              <a:t>Fonds de développement –voir avec </a:t>
            </a:r>
            <a:r>
              <a:rPr lang="fr-FR" dirty="0" err="1"/>
              <a:t>mathieu</a:t>
            </a:r>
            <a:r>
              <a:rPr lang="fr-FR" dirty="0"/>
              <a:t> pour 50%</a:t>
            </a:r>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17</a:t>
            </a:fld>
            <a:endParaRPr lang="fr-FR" dirty="0"/>
          </a:p>
        </p:txBody>
      </p:sp>
    </p:spTree>
    <p:extLst>
      <p:ext uri="{BB962C8B-B14F-4D97-AF65-F5344CB8AC3E}">
        <p14:creationId xmlns:p14="http://schemas.microsoft.com/office/powerpoint/2010/main" val="3959189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18</a:t>
            </a:fld>
            <a:endParaRPr lang="fr-FR" dirty="0"/>
          </a:p>
        </p:txBody>
      </p:sp>
    </p:spTree>
    <p:extLst>
      <p:ext uri="{BB962C8B-B14F-4D97-AF65-F5344CB8AC3E}">
        <p14:creationId xmlns:p14="http://schemas.microsoft.com/office/powerpoint/2010/main" val="1264323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a:t>
            </a:r>
            <a:r>
              <a:rPr lang="fr-FR" baseline="0" dirty="0" smtClean="0"/>
              <a:t> estimons le nombre de sociétés commerciales transformée ou créée qui opterait pour l’ESS sont estimés à 150 par ans. Ce chiffre dépendra des avantages octroyés (</a:t>
            </a:r>
            <a:r>
              <a:rPr lang="fr-FR" baseline="0" dirty="0" err="1" smtClean="0"/>
              <a:t>extrinsec</a:t>
            </a:r>
            <a:r>
              <a:rPr lang="fr-FR" baseline="0" dirty="0" smtClean="0"/>
              <a:t>).</a:t>
            </a:r>
          </a:p>
          <a:p>
            <a:r>
              <a:rPr lang="fr-FR" baseline="0" dirty="0" smtClean="0"/>
              <a:t>Un mouvement communautaire qui est lié à une prise de conscience sociétale et qui souhaite affirmer leur adhésion à des valeurs de l’ESS.</a:t>
            </a: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19</a:t>
            </a:fld>
            <a:endParaRPr lang="fr-FR" dirty="0"/>
          </a:p>
        </p:txBody>
      </p:sp>
    </p:spTree>
    <p:extLst>
      <p:ext uri="{BB962C8B-B14F-4D97-AF65-F5344CB8AC3E}">
        <p14:creationId xmlns:p14="http://schemas.microsoft.com/office/powerpoint/2010/main" val="4104974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20</a:t>
            </a:fld>
            <a:endParaRPr lang="fr-FR" dirty="0"/>
          </a:p>
        </p:txBody>
      </p:sp>
    </p:spTree>
    <p:extLst>
      <p:ext uri="{BB962C8B-B14F-4D97-AF65-F5344CB8AC3E}">
        <p14:creationId xmlns:p14="http://schemas.microsoft.com/office/powerpoint/2010/main" val="325295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a:t>
            </a:fld>
            <a:endParaRPr lang="fr-FR" dirty="0"/>
          </a:p>
        </p:txBody>
      </p:sp>
    </p:spTree>
    <p:extLst>
      <p:ext uri="{BB962C8B-B14F-4D97-AF65-F5344CB8AC3E}">
        <p14:creationId xmlns:p14="http://schemas.microsoft.com/office/powerpoint/2010/main" val="2995437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21</a:t>
            </a:fld>
            <a:endParaRPr lang="fr-FR" dirty="0"/>
          </a:p>
        </p:txBody>
      </p:sp>
    </p:spTree>
    <p:extLst>
      <p:ext uri="{BB962C8B-B14F-4D97-AF65-F5344CB8AC3E}">
        <p14:creationId xmlns:p14="http://schemas.microsoft.com/office/powerpoint/2010/main" val="1000011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dirty="0" smtClean="0">
                <a:solidFill>
                  <a:schemeClr val="tx1"/>
                </a:solidFill>
              </a:rPr>
              <a:t>Exonération impôts commerciaux : </a:t>
            </a:r>
          </a:p>
          <a:p>
            <a:r>
              <a:rPr lang="fr-FR" sz="1200" i="1" dirty="0" smtClean="0">
                <a:solidFill>
                  <a:schemeClr val="tx1"/>
                </a:solidFill>
              </a:rPr>
              <a:t>associations et fondations, </a:t>
            </a:r>
          </a:p>
          <a:p>
            <a:r>
              <a:rPr lang="fr-FR" sz="1200" i="1" dirty="0" smtClean="0">
                <a:solidFill>
                  <a:schemeClr val="tx1"/>
                </a:solidFill>
              </a:rPr>
              <a:t>SCIC pas d’IS à hauteur du</a:t>
            </a:r>
            <a:r>
              <a:rPr lang="fr-FR" sz="1200" i="1" baseline="0" dirty="0" smtClean="0">
                <a:solidFill>
                  <a:schemeClr val="tx1"/>
                </a:solidFill>
              </a:rPr>
              <a:t> bénéfice mis en réserve, </a:t>
            </a:r>
          </a:p>
          <a:p>
            <a:r>
              <a:rPr lang="fr-FR" sz="1200" i="1" baseline="0" dirty="0" smtClean="0">
                <a:solidFill>
                  <a:schemeClr val="tx1"/>
                </a:solidFill>
              </a:rPr>
              <a:t>SCOP pas d’IS à hauteur des mis en réserves pour la participation salariale et pour les réserves lié à l’investissement (provision pour investissement)</a:t>
            </a: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22</a:t>
            </a:fld>
            <a:endParaRPr lang="fr-FR" dirty="0"/>
          </a:p>
        </p:txBody>
      </p:sp>
    </p:spTree>
    <p:extLst>
      <p:ext uri="{BB962C8B-B14F-4D97-AF65-F5344CB8AC3E}">
        <p14:creationId xmlns:p14="http://schemas.microsoft.com/office/powerpoint/2010/main" val="727748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Une fois que vous aurez spécifié les éléments fondamentaux de votre projet, vous pourrez passer à la phase du choix. C’est en fonction de l’importance que vous accorderez aux différents critères que vous définirez la forme juridique adaptée à votre projet.</a:t>
            </a:r>
          </a:p>
          <a:p>
            <a:pPr marL="0" indent="0">
              <a:buFontTx/>
              <a:buNone/>
            </a:pPr>
            <a:endParaRPr lang="fr-FR" dirty="0"/>
          </a:p>
          <a:p>
            <a:pPr marL="0" indent="0">
              <a:buFontTx/>
              <a:buNone/>
            </a:pPr>
            <a:r>
              <a:rPr lang="fr-FR" dirty="0"/>
              <a:t>Les</a:t>
            </a:r>
            <a:r>
              <a:rPr lang="fr-FR" baseline="0" dirty="0"/>
              <a:t> question à se poser :</a:t>
            </a:r>
            <a:endParaRPr lang="fr-FR" dirty="0"/>
          </a:p>
          <a:p>
            <a:pPr marL="171450" indent="-171450">
              <a:buFontTx/>
              <a:buChar char="-"/>
            </a:pPr>
            <a:endParaRPr lang="fr-FR" dirty="0"/>
          </a:p>
          <a:p>
            <a:pPr marL="171450" indent="-171450">
              <a:buFontTx/>
              <a:buChar char="-"/>
            </a:pPr>
            <a:r>
              <a:rPr lang="fr-FR" b="1" dirty="0"/>
              <a:t>Sources de revenus :</a:t>
            </a:r>
          </a:p>
          <a:p>
            <a:pPr marL="0" indent="0">
              <a:buFontTx/>
              <a:buNone/>
            </a:pPr>
            <a:r>
              <a:rPr lang="fr-FR" dirty="0"/>
              <a:t>• Activités marchandes :</a:t>
            </a:r>
            <a:r>
              <a:rPr lang="fr-FR" baseline="0" dirty="0"/>
              <a:t> </a:t>
            </a:r>
            <a:r>
              <a:rPr lang="fr-FR" dirty="0"/>
              <a:t>S’intéresser à la question fiscale </a:t>
            </a:r>
            <a:r>
              <a:rPr lang="fr-FR" baseline="0" dirty="0"/>
              <a:t> : </a:t>
            </a:r>
            <a:r>
              <a:rPr lang="fr-FR" dirty="0"/>
              <a:t>Commerciales : impôt sur les sociétés / Association : régime fiscal particulier tant qu’activités marchande sous un seuil • SCOP : exonération CET notamment • SCIC : sommes affectées aux réserves impartageables : déduites de l’assiette de l’IS </a:t>
            </a:r>
          </a:p>
          <a:p>
            <a:pPr marL="0" indent="0">
              <a:buFontTx/>
              <a:buNone/>
            </a:pPr>
            <a:r>
              <a:rPr lang="fr-FR" dirty="0"/>
              <a:t>• Aide publiques :</a:t>
            </a:r>
            <a:r>
              <a:rPr lang="fr-FR" baseline="0" dirty="0"/>
              <a:t> </a:t>
            </a:r>
            <a:r>
              <a:rPr lang="fr-FR" dirty="0"/>
              <a:t>A priori toute forme juridique, même commerciale peut recevoir des subventions dès lors projet intérêt général</a:t>
            </a:r>
          </a:p>
          <a:p>
            <a:pPr marL="0" indent="0">
              <a:buFontTx/>
              <a:buNone/>
            </a:pPr>
            <a:r>
              <a:rPr lang="fr-FR" dirty="0"/>
              <a:t> Néanmoins dans la pratique, certains financements peuvent être fléchés en fonctions de la forme juridique. Ex : agrément ACI (être une </a:t>
            </a:r>
            <a:r>
              <a:rPr lang="fr-FR" dirty="0" err="1"/>
              <a:t>asso</a:t>
            </a:r>
            <a:r>
              <a:rPr lang="fr-FR" dirty="0"/>
              <a:t>) </a:t>
            </a:r>
          </a:p>
          <a:p>
            <a:pPr marL="0" indent="0">
              <a:buFontTx/>
              <a:buNone/>
            </a:pPr>
            <a:r>
              <a:rPr lang="fr-FR" dirty="0"/>
              <a:t>• Philanthropie ( Dons, donation, </a:t>
            </a:r>
            <a:r>
              <a:rPr lang="fr-FR" dirty="0" err="1"/>
              <a:t>leg</a:t>
            </a:r>
            <a:r>
              <a:rPr lang="fr-FR" dirty="0"/>
              <a:t>) : forme associative</a:t>
            </a:r>
          </a:p>
          <a:p>
            <a:pPr marL="0" indent="0">
              <a:buFontTx/>
              <a:buNone/>
            </a:pPr>
            <a:r>
              <a:rPr lang="fr-FR" dirty="0"/>
              <a:t>• Bénévolat • Possible SCIC et </a:t>
            </a:r>
            <a:r>
              <a:rPr lang="fr-FR" dirty="0" err="1"/>
              <a:t>asso</a:t>
            </a:r>
            <a:r>
              <a:rPr lang="fr-FR" dirty="0"/>
              <a:t> mais pas sur les activités marchandes, concurrentielles</a:t>
            </a:r>
          </a:p>
          <a:p>
            <a:pPr marL="171450" indent="-171450">
              <a:buFontTx/>
              <a:buChar char="-"/>
            </a:pPr>
            <a:endParaRPr lang="fr-FR" dirty="0"/>
          </a:p>
          <a:p>
            <a:pPr marL="171450" indent="-171450">
              <a:buFontTx/>
              <a:buChar char="-"/>
            </a:pPr>
            <a:r>
              <a:rPr lang="fr-FR" b="1" dirty="0"/>
              <a:t>Besoins d’investissements </a:t>
            </a:r>
          </a:p>
          <a:p>
            <a:pPr marL="0" indent="0">
              <a:buFontTx/>
              <a:buNone/>
            </a:pPr>
            <a:r>
              <a:rPr lang="fr-FR" dirty="0"/>
              <a:t>• Quand besoin investissement, fonds de roulement </a:t>
            </a:r>
          </a:p>
          <a:p>
            <a:pPr marL="0" indent="0">
              <a:buFontTx/>
              <a:buNone/>
            </a:pPr>
            <a:r>
              <a:rPr lang="fr-FR" dirty="0"/>
              <a:t>• Financement assorti de prises de participation est un levier :</a:t>
            </a:r>
          </a:p>
          <a:p>
            <a:pPr marL="0" indent="0">
              <a:buFontTx/>
              <a:buNone/>
            </a:pPr>
            <a:r>
              <a:rPr lang="fr-FR" dirty="0"/>
              <a:t>	Possible forme commerciale (regarder aussi capital minimum, nombre d’associés, variabilité ou non du capital) </a:t>
            </a:r>
          </a:p>
          <a:p>
            <a:pPr marL="0" indent="0">
              <a:buFontTx/>
              <a:buNone/>
            </a:pPr>
            <a:r>
              <a:rPr lang="fr-FR" dirty="0"/>
              <a:t>	Pas possible association (pas de capital social) mais existe des titres associatifs </a:t>
            </a:r>
          </a:p>
          <a:p>
            <a:pPr marL="171450" indent="-171450">
              <a:buFontTx/>
              <a:buChar char="-"/>
            </a:pPr>
            <a:endParaRPr lang="fr-FR" dirty="0"/>
          </a:p>
          <a:p>
            <a:pPr marL="171450" indent="-171450">
              <a:buFontTx/>
              <a:buChar char="-"/>
            </a:pPr>
            <a:r>
              <a:rPr lang="fr-FR" b="1" dirty="0"/>
              <a:t>Limiter la </a:t>
            </a:r>
            <a:r>
              <a:rPr lang="fr-FR" b="1" dirty="0" err="1"/>
              <a:t>lucrativité</a:t>
            </a:r>
            <a:r>
              <a:rPr lang="fr-FR" b="1" dirty="0"/>
              <a:t> </a:t>
            </a:r>
          </a:p>
          <a:p>
            <a:pPr marL="0" indent="0">
              <a:buFontTx/>
              <a:buNone/>
            </a:pPr>
            <a:r>
              <a:rPr lang="fr-FR" dirty="0"/>
              <a:t>• l’impartageabilité partielle ou la totale des réserves </a:t>
            </a:r>
          </a:p>
          <a:p>
            <a:pPr marL="0" indent="0">
              <a:buFontTx/>
              <a:buNone/>
            </a:pPr>
            <a:r>
              <a:rPr lang="fr-FR" dirty="0"/>
              <a:t>• l’orientation partielle ou totale des bénéfices vers des réserves impartageables </a:t>
            </a:r>
          </a:p>
          <a:p>
            <a:pPr marL="0" indent="0">
              <a:buFontTx/>
              <a:buNone/>
            </a:pPr>
            <a:r>
              <a:rPr lang="fr-FR" dirty="0"/>
              <a:t>• l’assurance qu’en cas de liquidation ou de dissolution, le boni de liquidation servira à financer d’autres projets ayant une finalité similaire </a:t>
            </a:r>
          </a:p>
          <a:p>
            <a:pPr marL="0" indent="0">
              <a:buFontTx/>
              <a:buNone/>
            </a:pPr>
            <a:r>
              <a:rPr lang="fr-FR" dirty="0"/>
              <a:t>• A priori possible de limiter la </a:t>
            </a:r>
            <a:r>
              <a:rPr lang="fr-FR" dirty="0" err="1"/>
              <a:t>lucrativité</a:t>
            </a:r>
            <a:r>
              <a:rPr lang="fr-FR" dirty="0"/>
              <a:t> pour n’importe quelle forme. • Le préciser dans les statuts et/ou pacte d’actionnaires </a:t>
            </a:r>
          </a:p>
          <a:p>
            <a:pPr marL="0" indent="0">
              <a:buFontTx/>
              <a:buNone/>
            </a:pPr>
            <a:r>
              <a:rPr lang="fr-FR" dirty="0"/>
              <a:t>• Association : interdiction de se partager les bénéfices entre les membres</a:t>
            </a:r>
          </a:p>
          <a:p>
            <a:pPr marL="0" indent="0">
              <a:buFontTx/>
              <a:buNone/>
            </a:pPr>
            <a:endParaRPr lang="fr-FR" dirty="0"/>
          </a:p>
          <a:p>
            <a:pPr marL="0" indent="0">
              <a:buFontTx/>
              <a:buNone/>
            </a:pPr>
            <a:r>
              <a:rPr lang="fr-FR" b="1" dirty="0"/>
              <a:t>Gouvernance</a:t>
            </a:r>
            <a:r>
              <a:rPr lang="fr-FR" b="1" baseline="0" dirty="0"/>
              <a:t> et les parties Prenantes</a:t>
            </a:r>
            <a:endParaRPr lang="fr-FR" b="1" dirty="0"/>
          </a:p>
          <a:p>
            <a:pPr marL="171450" indent="-171450">
              <a:buFontTx/>
              <a:buChar char="-"/>
            </a:pPr>
            <a:r>
              <a:rPr lang="fr-FR" b="1" dirty="0" err="1"/>
              <a:t>Orga</a:t>
            </a:r>
            <a:r>
              <a:rPr lang="fr-FR" b="1" dirty="0"/>
              <a:t> prise de décisions </a:t>
            </a:r>
            <a:r>
              <a:rPr lang="fr-FR" dirty="0"/>
              <a:t>: </a:t>
            </a:r>
          </a:p>
          <a:p>
            <a:pPr marL="0" indent="0">
              <a:buFontTx/>
              <a:buNone/>
            </a:pPr>
            <a:r>
              <a:rPr lang="fr-FR" u="sng" dirty="0"/>
              <a:t>• Instances </a:t>
            </a:r>
            <a:r>
              <a:rPr lang="fr-FR" dirty="0"/>
              <a:t>: Deux niveaux de prise de décisions : stratégique et exécutif . Certaines formes offrent plus de souplesse que d’autres pour organiser les instances</a:t>
            </a:r>
          </a:p>
          <a:p>
            <a:pPr marL="0" indent="0">
              <a:buFontTx/>
              <a:buNone/>
            </a:pPr>
            <a:r>
              <a:rPr lang="fr-FR" dirty="0"/>
              <a:t>• </a:t>
            </a:r>
            <a:r>
              <a:rPr lang="fr-FR" u="sng" dirty="0"/>
              <a:t>Qui associer </a:t>
            </a:r>
            <a:r>
              <a:rPr lang="fr-FR" dirty="0"/>
              <a:t>à la prise de décision? Collectivité territoriale (Best : SCIC. Asso possible aussi mais attention ), Salariés (SCOP : garantit aux salariés d’être majoritaires), SCIC : salariés sont partie de la gouvernance, Asso : pas adapté ,</a:t>
            </a:r>
            <a:r>
              <a:rPr lang="fr-FR" baseline="0" dirty="0"/>
              <a:t> </a:t>
            </a:r>
            <a:r>
              <a:rPr lang="fr-FR" dirty="0"/>
              <a:t>Autres formes commerciales : possible mais bien regarder conditions cumul de mandat social et fonction salarié </a:t>
            </a:r>
          </a:p>
          <a:p>
            <a:pPr marL="0" indent="0">
              <a:buFontTx/>
              <a:buNone/>
            </a:pPr>
            <a:r>
              <a:rPr lang="fr-FR" dirty="0"/>
              <a:t>• Comment </a:t>
            </a:r>
            <a:r>
              <a:rPr lang="fr-FR" u="sng" dirty="0"/>
              <a:t>rendre participative la prise de décision </a:t>
            </a:r>
            <a:r>
              <a:rPr lang="fr-FR" dirty="0"/>
              <a:t>? </a:t>
            </a:r>
          </a:p>
          <a:p>
            <a:pPr marL="0" indent="0">
              <a:buFontTx/>
              <a:buNone/>
            </a:pPr>
            <a:r>
              <a:rPr lang="fr-FR" dirty="0"/>
              <a:t> Une part = une voix? / Une personne = une voix? </a:t>
            </a:r>
          </a:p>
          <a:p>
            <a:pPr marL="0" indent="0">
              <a:buFontTx/>
              <a:buNone/>
            </a:pPr>
            <a:r>
              <a:rPr lang="fr-FR" baseline="0" dirty="0"/>
              <a:t> </a:t>
            </a:r>
            <a:r>
              <a:rPr lang="fr-FR" dirty="0"/>
              <a:t>Collégialité ? Pondération </a:t>
            </a:r>
          </a:p>
          <a:p>
            <a:pPr marL="0" indent="0">
              <a:buFontTx/>
              <a:buNone/>
            </a:pPr>
            <a:r>
              <a:rPr lang="fr-FR" dirty="0"/>
              <a:t>Asso et SAS : très souple / SCOP : une personne = une voix en assemblée / SCIC : personne = une voix et collégialité, SARL et SA : une part = une voix (possibilité néanmoins dans une SA de faire de la pondération en créant plusieurs catégories d’actions) </a:t>
            </a:r>
          </a:p>
          <a:p>
            <a:pPr marL="0" indent="0">
              <a:buFontTx/>
              <a:buNone/>
            </a:pPr>
            <a:endParaRPr lang="fr-FR" dirty="0"/>
          </a:p>
          <a:p>
            <a:pPr marL="0" indent="0">
              <a:buFontTx/>
              <a:buNone/>
            </a:pPr>
            <a:r>
              <a:rPr lang="fr-FR" b="1" dirty="0"/>
              <a:t>La place des fondateurs </a:t>
            </a:r>
            <a:r>
              <a:rPr lang="fr-FR" dirty="0"/>
              <a:t>• Devenir dirigeant? • Quel rôle ? Stratégique ou opérationnel ? Accepter alors de partager le pouvoir… • Certaines formes créent une frontière claire entre ces deux rôles (SA à conseil de surveillance) • D’autres cas, possibilité de concentrer des pouvoirs : SARL, lorsque associé majoritaire • Association = souplesse mais pas adapté lorsque l’on souhaite vivre de l’activité • SAS = intéressant car souplesse. Président peut avoir un rôle exécutif également puis en fonction de l’évolution du projet, nommer un DG. </a:t>
            </a:r>
          </a:p>
          <a:p>
            <a:pPr marL="0" indent="0">
              <a:buFontTx/>
              <a:buNone/>
            </a:pPr>
            <a:r>
              <a:rPr lang="fr-FR" dirty="0"/>
              <a:t>• Vivre de cette activité ? • Analyser sa situation personnelle • Quel statut social? • Possible d’être rémunéré? • Difficile si association </a:t>
            </a:r>
          </a:p>
          <a:p>
            <a:pPr marL="0" indent="0">
              <a:buFontTx/>
              <a:buNone/>
            </a:pPr>
            <a:endParaRPr lang="fr-FR" dirty="0"/>
          </a:p>
          <a:p>
            <a:pPr marL="0" indent="0">
              <a:buFontTx/>
              <a:buNone/>
            </a:pPr>
            <a:r>
              <a:rPr lang="fr-FR" b="1" dirty="0"/>
              <a:t>Quelle image souhaitez-vous véhiculer ? </a:t>
            </a:r>
            <a:r>
              <a:rPr lang="fr-FR" dirty="0"/>
              <a:t>• Mettre en avant votre attachement à des valeurs ? • Mettre en avant votre efficacité économique </a:t>
            </a: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23</a:t>
            </a:fld>
            <a:endParaRPr lang="fr-FR" dirty="0"/>
          </a:p>
        </p:txBody>
      </p:sp>
    </p:spTree>
    <p:extLst>
      <p:ext uri="{BB962C8B-B14F-4D97-AF65-F5344CB8AC3E}">
        <p14:creationId xmlns:p14="http://schemas.microsoft.com/office/powerpoint/2010/main" val="2392870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t>Association </a:t>
            </a:r>
            <a:r>
              <a:rPr lang="fr-FR" sz="1200" dirty="0" smtClean="0"/>
              <a:t>- Fiscalité avantageuse  sous condition : </a:t>
            </a:r>
            <a:r>
              <a:rPr lang="fr-FR" sz="1200" kern="1200" dirty="0" smtClean="0">
                <a:solidFill>
                  <a:schemeClr val="tx1"/>
                </a:solidFill>
                <a:effectLst/>
                <a:latin typeface="+mn-lt"/>
                <a:ea typeface="+mn-ea"/>
                <a:cs typeface="+mn-cs"/>
              </a:rPr>
              <a:t>OSBL (Association, fonds de dotation, fondations, congrégations religieuse) - Fiscalité avantageuse des activités </a:t>
            </a:r>
            <a:r>
              <a:rPr lang="fr-FR" sz="1200" u="sng" kern="1200" dirty="0" smtClean="0">
                <a:solidFill>
                  <a:schemeClr val="tx1"/>
                </a:solidFill>
                <a:effectLst/>
                <a:latin typeface="+mn-lt"/>
                <a:ea typeface="+mn-ea"/>
                <a:cs typeface="+mn-cs"/>
              </a:rPr>
              <a:t>non lucratives si l’association n’est pas en concurrence avec des entreprises et la</a:t>
            </a:r>
            <a:r>
              <a:rPr lang="fr-FR" sz="1200" kern="1200" dirty="0" smtClean="0">
                <a:solidFill>
                  <a:schemeClr val="tx1"/>
                </a:solidFill>
                <a:effectLst/>
                <a:latin typeface="+mn-lt"/>
                <a:ea typeface="+mn-ea"/>
                <a:cs typeface="+mn-cs"/>
              </a:rPr>
              <a:t> Gestion désintéressée (administration à titre bénévole, aucune distribution, et les membres ne peuvent avoir un droit de propriété)</a:t>
            </a:r>
            <a:endParaRPr lang="fr-FR" dirty="0" smtClean="0"/>
          </a:p>
          <a:p>
            <a:r>
              <a:rPr lang="fr-FR" sz="1200" kern="1200" dirty="0" smtClean="0">
                <a:solidFill>
                  <a:schemeClr val="tx1"/>
                </a:solidFill>
                <a:effectLst/>
                <a:latin typeface="+mn-lt"/>
                <a:ea typeface="+mn-ea"/>
                <a:cs typeface="+mn-cs"/>
              </a:rPr>
              <a:t>Sur ses activités à but lucratives : Franchise d’impôt commerciaux (IS, TVA et CET) : Une franchise des impôts commerciaux qui s'applique aux recettes lucratives accessoires. </a:t>
            </a:r>
            <a:endParaRPr lang="fr-FR" dirty="0" smtClean="0"/>
          </a:p>
          <a:p>
            <a:r>
              <a:rPr lang="fr-FR" sz="1200" kern="1200" dirty="0" smtClean="0">
                <a:solidFill>
                  <a:schemeClr val="tx1"/>
                </a:solidFill>
                <a:effectLst/>
                <a:latin typeface="+mn-lt"/>
                <a:ea typeface="+mn-ea"/>
                <a:cs typeface="+mn-cs"/>
              </a:rPr>
              <a:t>Le seuil de 61 634 € est fixé par le deuxième alinéa du b du 1° du 7 de l'</a:t>
            </a:r>
            <a:r>
              <a:rPr lang="fr-FR" sz="1200" b="1" u="sng" kern="1200" dirty="0" smtClean="0">
                <a:solidFill>
                  <a:schemeClr val="tx1"/>
                </a:solidFill>
                <a:effectLst/>
                <a:latin typeface="+mn-lt"/>
                <a:ea typeface="+mn-ea"/>
                <a:cs typeface="+mn-cs"/>
                <a:hlinkClick r:id="rId3"/>
              </a:rPr>
              <a:t>article 261 du CGI</a:t>
            </a:r>
            <a:r>
              <a:rPr lang="fr-FR" sz="1200" kern="1200" dirty="0" smtClean="0">
                <a:solidFill>
                  <a:schemeClr val="tx1"/>
                </a:solidFill>
                <a:effectLst/>
                <a:latin typeface="+mn-lt"/>
                <a:ea typeface="+mn-ea"/>
                <a:cs typeface="+mn-cs"/>
              </a:rPr>
              <a:t>.</a:t>
            </a:r>
            <a:endParaRPr lang="fr-FR" dirty="0" smtClean="0"/>
          </a:p>
          <a:p>
            <a:r>
              <a:rPr lang="fr-FR" sz="1200" kern="1200" dirty="0" smtClean="0">
                <a:solidFill>
                  <a:schemeClr val="tx1"/>
                </a:solidFill>
                <a:effectLst/>
                <a:latin typeface="+mn-lt"/>
                <a:ea typeface="+mn-ea"/>
                <a:cs typeface="+mn-cs"/>
              </a:rPr>
              <a:t>Ainsi, seules les recettes encaissées à compter du 1</a:t>
            </a:r>
            <a:r>
              <a:rPr lang="fr-FR" sz="1200" kern="1200" baseline="30000" dirty="0" smtClean="0">
                <a:solidFill>
                  <a:schemeClr val="tx1"/>
                </a:solidFill>
                <a:effectLst/>
                <a:latin typeface="+mn-lt"/>
                <a:ea typeface="+mn-ea"/>
                <a:cs typeface="+mn-cs"/>
              </a:rPr>
              <a:t>er</a:t>
            </a:r>
            <a:r>
              <a:rPr lang="fr-FR" sz="1200" kern="1200" dirty="0" smtClean="0">
                <a:solidFill>
                  <a:schemeClr val="tx1"/>
                </a:solidFill>
                <a:effectLst/>
                <a:latin typeface="+mn-lt"/>
                <a:ea typeface="+mn-ea"/>
                <a:cs typeface="+mn-cs"/>
              </a:rPr>
              <a:t> janvier 2017 sont éligibles au seuil de 61 634 €. Le bénéfice de la franchise pour l'année civile 2017 sera acquis dès lors que le seuil de chiffre d'affaires réalisé en 2016 ne dépasse pas 61 634 €.</a:t>
            </a:r>
            <a:endParaRPr lang="fr-FR" dirty="0" smtClean="0"/>
          </a:p>
          <a:p>
            <a:pPr lvl="0" algn="l"/>
            <a:endParaRPr lang="fr-FR"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SCOP :</a:t>
            </a:r>
            <a:r>
              <a:rPr lang="fr-FR" sz="1200" kern="1200" baseline="0" dirty="0" smtClean="0">
                <a:solidFill>
                  <a:schemeClr val="tx1"/>
                </a:solidFill>
                <a:effectLst/>
                <a:latin typeface="+mn-lt"/>
                <a:ea typeface="+mn-ea"/>
                <a:cs typeface="+mn-cs"/>
              </a:rPr>
              <a:t> Une catégorie de salariés</a:t>
            </a:r>
            <a:endParaRPr lang="fr-FR"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SCIC : structuration politique, financière, dirigeant salariés, objet collectif d'utilité sociale</a:t>
            </a:r>
          </a:p>
          <a:p>
            <a:pPr lvl="0" algn="l"/>
            <a:endParaRPr lang="fr-FR" sz="1200"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24</a:t>
            </a:fld>
            <a:endParaRPr lang="fr-FR" dirty="0"/>
          </a:p>
        </p:txBody>
      </p:sp>
    </p:spTree>
    <p:extLst>
      <p:ext uri="{BB962C8B-B14F-4D97-AF65-F5344CB8AC3E}">
        <p14:creationId xmlns:p14="http://schemas.microsoft.com/office/powerpoint/2010/main" val="4116342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SCIC</a:t>
            </a:r>
            <a:r>
              <a:rPr lang="fr-FR" sz="1200" baseline="0" dirty="0"/>
              <a:t> : MULTISOCIETARIALES - </a:t>
            </a:r>
            <a:r>
              <a:rPr lang="fr-FR" sz="1200" dirty="0"/>
              <a:t>pas de majorité d’associé salarié</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Donner la différence entre SCIC et SCOP</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SCOP</a:t>
            </a:r>
            <a:r>
              <a:rPr lang="fr-FR" sz="1200" baseline="0" dirty="0"/>
              <a:t> : </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r>
              <a:rPr lang="fr-FR" b="1" dirty="0"/>
              <a:t>La création d’une </a:t>
            </a:r>
            <a:r>
              <a:rPr lang="fr-FR" b="1" dirty="0" err="1"/>
              <a:t>Scop</a:t>
            </a:r>
            <a:r>
              <a:rPr lang="fr-FR" b="1" dirty="0"/>
              <a:t> répond à différents besoins des porteurs de projet : </a:t>
            </a:r>
          </a:p>
          <a:p>
            <a:r>
              <a:rPr lang="fr-FR" dirty="0"/>
              <a:t>la création ex nihilo de nouvelles activités (57 % des </a:t>
            </a:r>
            <a:r>
              <a:rPr lang="fr-FR" dirty="0" err="1"/>
              <a:t>Scop</a:t>
            </a:r>
            <a:r>
              <a:rPr lang="fr-FR" dirty="0"/>
              <a:t> créées en 2014), </a:t>
            </a:r>
          </a:p>
          <a:p>
            <a:r>
              <a:rPr lang="fr-FR" dirty="0"/>
              <a:t>la transmission d’une entreprise saine aux salariés (20 %), * La </a:t>
            </a:r>
            <a:r>
              <a:rPr lang="fr-FR" b="1" dirty="0" err="1"/>
              <a:t>Scop</a:t>
            </a:r>
            <a:r>
              <a:rPr lang="fr-FR" b="1" dirty="0"/>
              <a:t> d’amorçage </a:t>
            </a:r>
            <a:r>
              <a:rPr lang="fr-FR" dirty="0"/>
              <a:t>créée par la loi du 31 juillet 2014 relative à l’ESS a vocation à favoriser la transmission des TPE/PME en </a:t>
            </a:r>
            <a:r>
              <a:rPr lang="fr-FR" dirty="0" err="1"/>
              <a:t>Scop</a:t>
            </a:r>
            <a:r>
              <a:rPr lang="fr-FR" dirty="0"/>
              <a:t>. Les salariés disposent de 7 ans pour devenir majoritaires au capital, tout en étant majoritaires en droit de vote.</a:t>
            </a:r>
          </a:p>
          <a:p>
            <a:r>
              <a:rPr lang="fr-FR" dirty="0"/>
              <a:t>la reprise d’une entreprise en difficulté (12 %) </a:t>
            </a:r>
          </a:p>
          <a:p>
            <a:r>
              <a:rPr lang="fr-FR" dirty="0"/>
              <a:t>la transformation d’une association en société coopérative (11 %). </a:t>
            </a:r>
          </a:p>
          <a:p>
            <a:r>
              <a:rPr lang="fr-FR" dirty="0"/>
              <a:t>Les </a:t>
            </a:r>
            <a:r>
              <a:rPr lang="fr-FR" dirty="0" err="1"/>
              <a:t>co</a:t>
            </a:r>
            <a:r>
              <a:rPr lang="fr-FR" dirty="0"/>
              <a:t>-entrepreneurs sont accompagnés par treize Unions régionales pré- sentes sur tout le territoire français.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SCIC</a:t>
            </a:r>
            <a:r>
              <a:rPr lang="fr-FR" baseline="0" dirty="0"/>
              <a:t> : </a:t>
            </a:r>
            <a:r>
              <a:rPr lang="fr-FR" dirty="0"/>
              <a:t>Créée en 2001, la </a:t>
            </a:r>
            <a:r>
              <a:rPr lang="fr-FR" dirty="0" err="1"/>
              <a:t>Scic</a:t>
            </a:r>
            <a:r>
              <a:rPr lang="fr-FR" dirty="0"/>
              <a:t>, ou Société coopérative d’intérêt collectif, est une forme d’entreprise coopérative qui permet </a:t>
            </a:r>
            <a:r>
              <a:rPr lang="fr-FR" b="1" dirty="0"/>
              <a:t>d’associer autour du même projet des acteurs multiples </a:t>
            </a:r>
            <a:r>
              <a:rPr lang="fr-FR" dirty="0"/>
              <a:t>: des salariés et des bénéficiaires (ex : usagers, clients), ainsi que toute personne physique ou morale, de droit public ou privé, intéressée par son activité (bénévoles, collectivités publiques, entreprises, associations, particuliers...).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En </a:t>
            </a:r>
            <a:r>
              <a:rPr lang="fr-FR" dirty="0" smtClean="0"/>
              <a:t>2017,</a:t>
            </a:r>
            <a:r>
              <a:rPr lang="fr-FR" baseline="0" dirty="0" smtClean="0"/>
              <a:t> près de 600 </a:t>
            </a:r>
            <a:r>
              <a:rPr lang="fr-FR" dirty="0" err="1" smtClean="0"/>
              <a:t>Scic</a:t>
            </a:r>
            <a:r>
              <a:rPr lang="fr-FR" dirty="0" smtClean="0"/>
              <a:t> </a:t>
            </a:r>
            <a:r>
              <a:rPr lang="fr-FR" dirty="0"/>
              <a:t>sont actives et regroupent plus de 25 000 associés très divers. Elles se développent dans de nombreux secteurs et ont la capacité de structurer des filières entières (culture, environnement, agriculture, santé et médicosocial). La </a:t>
            </a:r>
            <a:r>
              <a:rPr lang="fr-FR" dirty="0" err="1"/>
              <a:t>Scic</a:t>
            </a:r>
            <a:r>
              <a:rPr lang="fr-FR" dirty="0"/>
              <a:t> s’inscrit dans une logique de développement local et durable. Ancrée dans un territoire, elle favorise l’action de proximité, la création de valeur et le maillage des acteurs d’un même bassin d’emploi, grâce à sa gouvernance multi-</a:t>
            </a:r>
            <a:r>
              <a:rPr lang="fr-FR" dirty="0" err="1"/>
              <a:t>sociétariale</a:t>
            </a:r>
            <a:r>
              <a:rPr lang="fr-FR" dirty="0"/>
              <a:t>. Elle présente un intérêt collectif et un caractère d’utilité sociale garanti par sa vocation intrinsèque d’organiser, entre acteurs de tous horizons, une pratique de dialogue, de débat démocratique, de formation à la citoyenneté, de prise de décision collective.</a:t>
            </a:r>
            <a:endParaRPr lang="fr-FR" sz="1200" dirty="0"/>
          </a:p>
          <a:p>
            <a:pPr lvl="0" algn="l"/>
            <a:endParaRPr lang="fr-FR" sz="1200"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25</a:t>
            </a:fld>
            <a:endParaRPr lang="fr-FR" dirty="0"/>
          </a:p>
        </p:txBody>
      </p:sp>
    </p:spTree>
    <p:extLst>
      <p:ext uri="{BB962C8B-B14F-4D97-AF65-F5344CB8AC3E}">
        <p14:creationId xmlns:p14="http://schemas.microsoft.com/office/powerpoint/2010/main" val="1754942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Attention, tout n’est pas possible ! Certaines formes juridiques peuvent être transformées plus facilement que d’autres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Exemple</a:t>
            </a:r>
            <a:r>
              <a:rPr lang="fr-FR" sz="1200" baseline="0" dirty="0"/>
              <a:t> : développement d’une nouvelle activité par exemple, changement d’échelle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pPr lvl="0" algn="l"/>
            <a:endParaRPr lang="fr-FR" sz="1200"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26</a:t>
            </a:fld>
            <a:endParaRPr lang="fr-FR" dirty="0"/>
          </a:p>
        </p:txBody>
      </p:sp>
    </p:spTree>
    <p:extLst>
      <p:ext uri="{BB962C8B-B14F-4D97-AF65-F5344CB8AC3E}">
        <p14:creationId xmlns:p14="http://schemas.microsoft.com/office/powerpoint/2010/main" val="3668296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27</a:t>
            </a:fld>
            <a:endParaRPr lang="fr-FR" dirty="0"/>
          </a:p>
        </p:txBody>
      </p:sp>
    </p:spTree>
    <p:extLst>
      <p:ext uri="{BB962C8B-B14F-4D97-AF65-F5344CB8AC3E}">
        <p14:creationId xmlns:p14="http://schemas.microsoft.com/office/powerpoint/2010/main" val="2905158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28</a:t>
            </a:fld>
            <a:endParaRPr lang="fr-FR" dirty="0"/>
          </a:p>
        </p:txBody>
      </p:sp>
    </p:spTree>
    <p:extLst>
      <p:ext uri="{BB962C8B-B14F-4D97-AF65-F5344CB8AC3E}">
        <p14:creationId xmlns:p14="http://schemas.microsoft.com/office/powerpoint/2010/main" val="1698930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29</a:t>
            </a:fld>
            <a:endParaRPr lang="fr-FR" dirty="0"/>
          </a:p>
        </p:txBody>
      </p:sp>
    </p:spTree>
    <p:extLst>
      <p:ext uri="{BB962C8B-B14F-4D97-AF65-F5344CB8AC3E}">
        <p14:creationId xmlns:p14="http://schemas.microsoft.com/office/powerpoint/2010/main" val="477176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30</a:t>
            </a:fld>
            <a:endParaRPr lang="fr-FR" dirty="0"/>
          </a:p>
        </p:txBody>
      </p:sp>
    </p:spTree>
    <p:extLst>
      <p:ext uri="{BB962C8B-B14F-4D97-AF65-F5344CB8AC3E}">
        <p14:creationId xmlns:p14="http://schemas.microsoft.com/office/powerpoint/2010/main" val="423562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a:t>
            </a:fld>
            <a:endParaRPr lang="fr-FR" dirty="0"/>
          </a:p>
        </p:txBody>
      </p:sp>
    </p:spTree>
    <p:extLst>
      <p:ext uri="{BB962C8B-B14F-4D97-AF65-F5344CB8AC3E}">
        <p14:creationId xmlns:p14="http://schemas.microsoft.com/office/powerpoint/2010/main" val="3137220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31</a:t>
            </a:fld>
            <a:endParaRPr lang="fr-FR" dirty="0"/>
          </a:p>
        </p:txBody>
      </p:sp>
    </p:spTree>
    <p:extLst>
      <p:ext uri="{BB962C8B-B14F-4D97-AF65-F5344CB8AC3E}">
        <p14:creationId xmlns:p14="http://schemas.microsoft.com/office/powerpoint/2010/main" val="1555683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32</a:t>
            </a:fld>
            <a:endParaRPr lang="fr-FR" dirty="0"/>
          </a:p>
        </p:txBody>
      </p:sp>
    </p:spTree>
    <p:extLst>
      <p:ext uri="{BB962C8B-B14F-4D97-AF65-F5344CB8AC3E}">
        <p14:creationId xmlns:p14="http://schemas.microsoft.com/office/powerpoint/2010/main" val="3133983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33</a:t>
            </a:fld>
            <a:endParaRPr lang="fr-FR" dirty="0"/>
          </a:p>
        </p:txBody>
      </p:sp>
    </p:spTree>
    <p:extLst>
      <p:ext uri="{BB962C8B-B14F-4D97-AF65-F5344CB8AC3E}">
        <p14:creationId xmlns:p14="http://schemas.microsoft.com/office/powerpoint/2010/main" val="3308768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34</a:t>
            </a:fld>
            <a:endParaRPr lang="fr-FR" dirty="0"/>
          </a:p>
        </p:txBody>
      </p:sp>
    </p:spTree>
    <p:extLst>
      <p:ext uri="{BB962C8B-B14F-4D97-AF65-F5344CB8AC3E}">
        <p14:creationId xmlns:p14="http://schemas.microsoft.com/office/powerpoint/2010/main" val="157937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35</a:t>
            </a:fld>
            <a:endParaRPr lang="fr-FR" dirty="0"/>
          </a:p>
        </p:txBody>
      </p:sp>
    </p:spTree>
    <p:extLst>
      <p:ext uri="{BB962C8B-B14F-4D97-AF65-F5344CB8AC3E}">
        <p14:creationId xmlns:p14="http://schemas.microsoft.com/office/powerpoint/2010/main" val="1810296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36</a:t>
            </a:fld>
            <a:endParaRPr lang="fr-FR" dirty="0"/>
          </a:p>
        </p:txBody>
      </p:sp>
    </p:spTree>
    <p:extLst>
      <p:ext uri="{BB962C8B-B14F-4D97-AF65-F5344CB8AC3E}">
        <p14:creationId xmlns:p14="http://schemas.microsoft.com/office/powerpoint/2010/main" val="1768568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37</a:t>
            </a:fld>
            <a:endParaRPr lang="fr-FR" dirty="0"/>
          </a:p>
        </p:txBody>
      </p:sp>
    </p:spTree>
    <p:extLst>
      <p:ext uri="{BB962C8B-B14F-4D97-AF65-F5344CB8AC3E}">
        <p14:creationId xmlns:p14="http://schemas.microsoft.com/office/powerpoint/2010/main" val="1713589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38</a:t>
            </a:fld>
            <a:endParaRPr lang="fr-FR" dirty="0"/>
          </a:p>
        </p:txBody>
      </p:sp>
    </p:spTree>
    <p:extLst>
      <p:ext uri="{BB962C8B-B14F-4D97-AF65-F5344CB8AC3E}">
        <p14:creationId xmlns:p14="http://schemas.microsoft.com/office/powerpoint/2010/main" val="238553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39</a:t>
            </a:fld>
            <a:endParaRPr lang="fr-FR" dirty="0"/>
          </a:p>
        </p:txBody>
      </p:sp>
    </p:spTree>
    <p:extLst>
      <p:ext uri="{BB962C8B-B14F-4D97-AF65-F5344CB8AC3E}">
        <p14:creationId xmlns:p14="http://schemas.microsoft.com/office/powerpoint/2010/main" val="4112477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40</a:t>
            </a:fld>
            <a:endParaRPr lang="fr-FR" dirty="0"/>
          </a:p>
        </p:txBody>
      </p:sp>
    </p:spTree>
    <p:extLst>
      <p:ext uri="{BB962C8B-B14F-4D97-AF65-F5344CB8AC3E}">
        <p14:creationId xmlns:p14="http://schemas.microsoft.com/office/powerpoint/2010/main" val="80001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5</a:t>
            </a:fld>
            <a:endParaRPr lang="fr-FR" dirty="0"/>
          </a:p>
        </p:txBody>
      </p:sp>
    </p:spTree>
    <p:extLst>
      <p:ext uri="{BB962C8B-B14F-4D97-AF65-F5344CB8AC3E}">
        <p14:creationId xmlns:p14="http://schemas.microsoft.com/office/powerpoint/2010/main" val="2968804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41</a:t>
            </a:fld>
            <a:endParaRPr lang="fr-FR" dirty="0"/>
          </a:p>
        </p:txBody>
      </p:sp>
    </p:spTree>
    <p:extLst>
      <p:ext uri="{BB962C8B-B14F-4D97-AF65-F5344CB8AC3E}">
        <p14:creationId xmlns:p14="http://schemas.microsoft.com/office/powerpoint/2010/main" val="683757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42</a:t>
            </a:fld>
            <a:endParaRPr lang="fr-FR" dirty="0"/>
          </a:p>
        </p:txBody>
      </p:sp>
    </p:spTree>
    <p:extLst>
      <p:ext uri="{BB962C8B-B14F-4D97-AF65-F5344CB8AC3E}">
        <p14:creationId xmlns:p14="http://schemas.microsoft.com/office/powerpoint/2010/main" val="3115575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43</a:t>
            </a:fld>
            <a:endParaRPr lang="fr-FR" dirty="0"/>
          </a:p>
        </p:txBody>
      </p:sp>
    </p:spTree>
    <p:extLst>
      <p:ext uri="{BB962C8B-B14F-4D97-AF65-F5344CB8AC3E}">
        <p14:creationId xmlns:p14="http://schemas.microsoft.com/office/powerpoint/2010/main" val="1367543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44</a:t>
            </a:fld>
            <a:endParaRPr lang="fr-FR" dirty="0"/>
          </a:p>
        </p:txBody>
      </p:sp>
    </p:spTree>
    <p:extLst>
      <p:ext uri="{BB962C8B-B14F-4D97-AF65-F5344CB8AC3E}">
        <p14:creationId xmlns:p14="http://schemas.microsoft.com/office/powerpoint/2010/main" val="3210628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45</a:t>
            </a:fld>
            <a:endParaRPr lang="fr-FR" dirty="0"/>
          </a:p>
        </p:txBody>
      </p:sp>
    </p:spTree>
    <p:extLst>
      <p:ext uri="{BB962C8B-B14F-4D97-AF65-F5344CB8AC3E}">
        <p14:creationId xmlns:p14="http://schemas.microsoft.com/office/powerpoint/2010/main" val="8343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46</a:t>
            </a:fld>
            <a:endParaRPr lang="fr-FR" dirty="0"/>
          </a:p>
        </p:txBody>
      </p:sp>
    </p:spTree>
    <p:extLst>
      <p:ext uri="{BB962C8B-B14F-4D97-AF65-F5344CB8AC3E}">
        <p14:creationId xmlns:p14="http://schemas.microsoft.com/office/powerpoint/2010/main" val="1334453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47</a:t>
            </a:fld>
            <a:endParaRPr lang="fr-FR" dirty="0"/>
          </a:p>
        </p:txBody>
      </p:sp>
    </p:spTree>
    <p:extLst>
      <p:ext uri="{BB962C8B-B14F-4D97-AF65-F5344CB8AC3E}">
        <p14:creationId xmlns:p14="http://schemas.microsoft.com/office/powerpoint/2010/main" val="1618647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Durée moyenne de vie des entreprises de l’ESS est de 5 ans</a:t>
            </a:r>
          </a:p>
          <a:p>
            <a:endParaRPr lang="fr-FR" dirty="0"/>
          </a:p>
          <a:p>
            <a:r>
              <a:rPr lang="fr-FR" dirty="0"/>
              <a:t>Les entreprises de l’ESS ont de beaux jours devant elles. </a:t>
            </a:r>
          </a:p>
          <a:p>
            <a:r>
              <a:rPr lang="fr-FR" dirty="0"/>
              <a:t>il n’est pas possible de prouver que l’ESS a une croissance plus </a:t>
            </a:r>
            <a:r>
              <a:rPr lang="fr-FR" dirty="0" err="1"/>
              <a:t>redistributive</a:t>
            </a:r>
            <a:r>
              <a:rPr lang="fr-FR" dirty="0"/>
              <a:t> que le reste de l’économie (66% Masse salariale/VA).</a:t>
            </a:r>
          </a:p>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48</a:t>
            </a:fld>
            <a:endParaRPr lang="fr-FR" dirty="0"/>
          </a:p>
        </p:txBody>
      </p:sp>
    </p:spTree>
    <p:extLst>
      <p:ext uri="{BB962C8B-B14F-4D97-AF65-F5344CB8AC3E}">
        <p14:creationId xmlns:p14="http://schemas.microsoft.com/office/powerpoint/2010/main" val="3746857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Durée moyenne de vie des entreprises de l’ESS est de 5 ans</a:t>
            </a:r>
          </a:p>
          <a:p>
            <a:endParaRPr lang="fr-FR" dirty="0"/>
          </a:p>
          <a:p>
            <a:r>
              <a:rPr lang="fr-FR" dirty="0"/>
              <a:t>Les entreprises de l’ESS ont de beaux jours devant elles. </a:t>
            </a:r>
          </a:p>
          <a:p>
            <a:r>
              <a:rPr lang="fr-FR" dirty="0"/>
              <a:t>il n’est pas possible de prouver que l’ESS a une croissance plus </a:t>
            </a:r>
            <a:r>
              <a:rPr lang="fr-FR" dirty="0" err="1"/>
              <a:t>redistributive</a:t>
            </a:r>
            <a:r>
              <a:rPr lang="fr-FR" dirty="0"/>
              <a:t> que le reste de l’économie (66% Masse salariale/VA</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49</a:t>
            </a:fld>
            <a:endParaRPr lang="fr-FR" dirty="0"/>
          </a:p>
        </p:txBody>
      </p:sp>
    </p:spTree>
    <p:extLst>
      <p:ext uri="{BB962C8B-B14F-4D97-AF65-F5344CB8AC3E}">
        <p14:creationId xmlns:p14="http://schemas.microsoft.com/office/powerpoint/2010/main" val="317547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cs typeface="Arial" charset="0"/>
              </a:rPr>
              <a:t>La forme juridique définit les différentes dispositions conventionnelles qui </a:t>
            </a:r>
            <a:r>
              <a:rPr lang="fr-FR" dirty="0">
                <a:cs typeface="Arial" charset="0"/>
              </a:rPr>
              <a:t>organisent les relations entre les membres associés </a:t>
            </a:r>
            <a:r>
              <a:rPr lang="fr-FR" b="0" dirty="0">
                <a:cs typeface="Arial" charset="0"/>
              </a:rPr>
              <a:t>d’une société ou d’une association, ainsi que les </a:t>
            </a:r>
            <a:r>
              <a:rPr lang="fr-FR" dirty="0">
                <a:cs typeface="Arial" charset="0"/>
              </a:rPr>
              <a:t>interactions des associés avec des tiers </a:t>
            </a:r>
            <a:r>
              <a:rPr lang="fr-FR" b="0" dirty="0">
                <a:cs typeface="Arial" charset="0"/>
              </a:rPr>
              <a:t>par l’intermédiaire de la </a:t>
            </a:r>
            <a:r>
              <a:rPr lang="fr-FR" dirty="0">
                <a:cs typeface="Arial" charset="0"/>
              </a:rPr>
              <a:t>personne morale </a:t>
            </a:r>
            <a:r>
              <a:rPr lang="fr-FR" b="0" dirty="0">
                <a:cs typeface="Arial" charset="0"/>
              </a:rPr>
              <a:t>qu’ils ont créé</a:t>
            </a:r>
          </a:p>
          <a:p>
            <a:endParaRPr lang="fr-FR" dirty="0"/>
          </a:p>
          <a:p>
            <a:r>
              <a:rPr lang="fr-FR" dirty="0"/>
              <a:t>Rappeler que la forme juridique à un impact sur la protection sociale des </a:t>
            </a:r>
            <a:r>
              <a:rPr lang="fr-FR" dirty="0" smtClean="0"/>
              <a:t>dirigeants</a:t>
            </a:r>
          </a:p>
          <a:p>
            <a:endParaRPr lang="fr-FR"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smtClean="0"/>
              <a:t>Offrir le meilleur cadre pour le développement et la pérennisation de son projet d’utilité sociale.</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6</a:t>
            </a:fld>
            <a:endParaRPr lang="fr-FR" dirty="0"/>
          </a:p>
        </p:txBody>
      </p:sp>
    </p:spTree>
    <p:extLst>
      <p:ext uri="{BB962C8B-B14F-4D97-AF65-F5344CB8AC3E}">
        <p14:creationId xmlns:p14="http://schemas.microsoft.com/office/powerpoint/2010/main" val="427803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endParaRPr lang="fr-FR" b="0" dirty="0"/>
          </a:p>
          <a:p>
            <a:pPr marL="0" indent="0">
              <a:buFont typeface="Arial" panose="020B0604020202020204" pitchFamily="34" charset="0"/>
              <a:buNone/>
            </a:pPr>
            <a:endParaRPr lang="fr-FR" b="0" dirty="0" smtClean="0"/>
          </a:p>
          <a:p>
            <a:pPr marL="0" indent="0">
              <a:buFont typeface="Arial" panose="020B0604020202020204" pitchFamily="34" charset="0"/>
              <a:buNone/>
            </a:pPr>
            <a:r>
              <a:rPr lang="fr-FR" b="0" dirty="0" smtClean="0"/>
              <a:t>Rappeler </a:t>
            </a:r>
            <a:r>
              <a:rPr lang="fr-FR" b="0" dirty="0"/>
              <a:t>que la condition « développement durable » est liée au respect des objectifs des deux conditions précédentes (soutien aux personnes et lutte contre l’exclusion)</a:t>
            </a:r>
          </a:p>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7</a:t>
            </a:fld>
            <a:endParaRPr lang="fr-FR" dirty="0"/>
          </a:p>
        </p:txBody>
      </p:sp>
    </p:spTree>
    <p:extLst>
      <p:ext uri="{BB962C8B-B14F-4D97-AF65-F5344CB8AC3E}">
        <p14:creationId xmlns:p14="http://schemas.microsoft.com/office/powerpoint/2010/main" val="1118129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8</a:t>
            </a:fld>
            <a:endParaRPr lang="fr-FR" dirty="0"/>
          </a:p>
        </p:txBody>
      </p:sp>
    </p:spTree>
    <p:extLst>
      <p:ext uri="{BB962C8B-B14F-4D97-AF65-F5344CB8AC3E}">
        <p14:creationId xmlns:p14="http://schemas.microsoft.com/office/powerpoint/2010/main" val="2296417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cs typeface="Arial" charset="0"/>
              </a:rPr>
              <a:t>Rappeler l’historique de la loi :</a:t>
            </a:r>
          </a:p>
          <a:p>
            <a:pPr marL="285750" indent="-285750">
              <a:buFont typeface="Arial" panose="020B0604020202020204" pitchFamily="34" charset="0"/>
              <a:buChar char="•"/>
            </a:pPr>
            <a:r>
              <a:rPr lang="fr-FR" sz="1200" b="0" kern="1200" dirty="0" smtClean="0">
                <a:solidFill>
                  <a:schemeClr val="tx1"/>
                </a:solidFill>
                <a:latin typeface="+mn-lt"/>
                <a:ea typeface="+mn-ea"/>
                <a:cs typeface="Arial" charset="0"/>
              </a:rPr>
              <a:t>Economie </a:t>
            </a:r>
            <a:r>
              <a:rPr lang="fr-FR" sz="1200" b="0" kern="1200" dirty="0">
                <a:solidFill>
                  <a:schemeClr val="tx1"/>
                </a:solidFill>
                <a:latin typeface="+mn-lt"/>
                <a:ea typeface="+mn-ea"/>
                <a:cs typeface="Arial" charset="0"/>
              </a:rPr>
              <a:t>Sociale : </a:t>
            </a:r>
            <a:r>
              <a:rPr lang="fr-FR" sz="1200" b="0" kern="1200" dirty="0" smtClean="0">
                <a:solidFill>
                  <a:schemeClr val="tx1"/>
                </a:solidFill>
                <a:latin typeface="+mn-lt"/>
                <a:ea typeface="+mn-ea"/>
                <a:cs typeface="Arial" charset="0"/>
              </a:rPr>
              <a:t>depuis les années</a:t>
            </a:r>
            <a:r>
              <a:rPr lang="fr-FR" sz="1200" b="0" kern="1200" baseline="0" dirty="0" smtClean="0">
                <a:solidFill>
                  <a:schemeClr val="tx1"/>
                </a:solidFill>
                <a:latin typeface="+mn-lt"/>
                <a:ea typeface="+mn-ea"/>
                <a:cs typeface="Arial" charset="0"/>
              </a:rPr>
              <a:t> 1800 autour des coops’, mutuelles, </a:t>
            </a:r>
            <a:r>
              <a:rPr lang="fr-FR" sz="1200" b="0" kern="1200" baseline="0" dirty="0" err="1" smtClean="0">
                <a:solidFill>
                  <a:schemeClr val="tx1"/>
                </a:solidFill>
                <a:latin typeface="+mn-lt"/>
                <a:ea typeface="+mn-ea"/>
                <a:cs typeface="Arial" charset="0"/>
              </a:rPr>
              <a:t>assos</a:t>
            </a:r>
            <a:r>
              <a:rPr lang="fr-FR" sz="1200" b="0" kern="1200" baseline="0" dirty="0" smtClean="0">
                <a:solidFill>
                  <a:schemeClr val="tx1"/>
                </a:solidFill>
                <a:latin typeface="+mn-lt"/>
                <a:ea typeface="+mn-ea"/>
                <a:cs typeface="Arial" charset="0"/>
              </a:rPr>
              <a:t> ; </a:t>
            </a:r>
            <a:r>
              <a:rPr lang="fr-FR" sz="1200" b="0" kern="1200" dirty="0" smtClean="0">
                <a:solidFill>
                  <a:schemeClr val="tx1"/>
                </a:solidFill>
                <a:latin typeface="+mn-lt"/>
                <a:ea typeface="+mn-ea"/>
                <a:cs typeface="Arial" charset="0"/>
              </a:rPr>
              <a:t>1981</a:t>
            </a:r>
            <a:r>
              <a:rPr lang="fr-FR" sz="1200" b="0" kern="1200" dirty="0">
                <a:solidFill>
                  <a:schemeClr val="tx1"/>
                </a:solidFill>
                <a:latin typeface="+mn-lt"/>
                <a:ea typeface="+mn-ea"/>
                <a:cs typeface="Arial" charset="0"/>
              </a:rPr>
              <a:t>, possibilité d’entreprendre dans un cadre juridique différent des sociétés de capitaux, vise en premier lieu à servir les besoins de ses membres… projet sous forme plutôt coopératif, s’inscrit dans le marché, revendique l’autonomie </a:t>
            </a:r>
            <a:r>
              <a:rPr lang="fr-FR" sz="1200" b="0" kern="1200" dirty="0" smtClean="0">
                <a:solidFill>
                  <a:schemeClr val="tx1"/>
                </a:solidFill>
                <a:latin typeface="+mn-lt"/>
                <a:ea typeface="+mn-ea"/>
                <a:cs typeface="Arial" charset="0"/>
              </a:rPr>
              <a:t>économique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kern="1200" dirty="0" smtClean="0">
                <a:solidFill>
                  <a:schemeClr val="tx1"/>
                </a:solidFill>
                <a:latin typeface="+mn-lt"/>
                <a:ea typeface="+mn-ea"/>
                <a:cs typeface="Arial" charset="0"/>
              </a:rPr>
              <a:t>Economie Solidaire : consécutif à la crise des années 1975, exprime d’abord une solidarité avec les plus démunis … revendique le soutien de la puissance publique (subventions) actions menées plutôt sous forme associative (génération</a:t>
            </a:r>
            <a:r>
              <a:rPr lang="fr-FR" sz="1200" b="0" kern="1200" baseline="0" dirty="0" smtClean="0">
                <a:solidFill>
                  <a:schemeClr val="tx1"/>
                </a:solidFill>
                <a:latin typeface="+mn-lt"/>
                <a:ea typeface="+mn-ea"/>
                <a:cs typeface="Arial" charset="0"/>
              </a:rPr>
              <a:t> entreprises d’insertion, finances solidaires et commerce équitable).</a:t>
            </a:r>
            <a:endParaRPr lang="fr-FR" sz="1200" b="0" kern="1200" dirty="0">
              <a:solidFill>
                <a:schemeClr val="tx1"/>
              </a:solidFill>
              <a:latin typeface="+mn-lt"/>
              <a:ea typeface="+mn-ea"/>
              <a:cs typeface="Arial" charset="0"/>
            </a:endParaRPr>
          </a:p>
          <a:p>
            <a:endParaRPr lang="fr-FR" sz="1200" dirty="0"/>
          </a:p>
          <a:p>
            <a:r>
              <a:rPr lang="fr-FR" sz="1200" dirty="0"/>
              <a:t>Et Entreprenariat social ? En France diffusion par les écoles de commerce et les Fondations à compter dans les années 2000.</a:t>
            </a:r>
          </a:p>
          <a:p>
            <a:pPr marL="285750" indent="-285750">
              <a:buFont typeface="Arial" panose="020B0604020202020204" pitchFamily="34" charset="0"/>
              <a:buChar char="•"/>
            </a:pPr>
            <a:r>
              <a:rPr lang="fr-FR" sz="1200" dirty="0">
                <a:solidFill>
                  <a:schemeClr val="tx2"/>
                </a:solidFill>
              </a:rPr>
              <a:t>Poursuivre un objet social et environnemental (sociétal)</a:t>
            </a:r>
          </a:p>
          <a:p>
            <a:pPr marL="285750" indent="-285750">
              <a:buFont typeface="Arial" panose="020B0604020202020204" pitchFamily="34" charset="0"/>
              <a:buChar char="•"/>
            </a:pPr>
            <a:r>
              <a:rPr lang="fr-FR" sz="1200" dirty="0">
                <a:solidFill>
                  <a:schemeClr val="tx2"/>
                </a:solidFill>
              </a:rPr>
              <a:t>Servir l’intérêt générale de la planète</a:t>
            </a:r>
          </a:p>
          <a:p>
            <a:pPr marL="285750" indent="-285750">
              <a:buFont typeface="Arial" panose="020B0604020202020204" pitchFamily="34" charset="0"/>
              <a:buChar char="•"/>
            </a:pPr>
            <a:r>
              <a:rPr lang="fr-FR" sz="1200" dirty="0">
                <a:solidFill>
                  <a:schemeClr val="tx2"/>
                </a:solidFill>
              </a:rPr>
              <a:t>Fort attachement au business </a:t>
            </a:r>
            <a:r>
              <a:rPr lang="fr-FR" sz="1200" dirty="0">
                <a:solidFill>
                  <a:schemeClr val="tx2"/>
                </a:solidFill>
                <a:sym typeface="Wingdings" panose="05000000000000000000" pitchFamily="2" charset="2"/>
              </a:rPr>
              <a:t> finalement l’intérêt des sociétaires</a:t>
            </a:r>
            <a:endParaRPr lang="fr-FR" sz="1200" dirty="0">
              <a:solidFill>
                <a:schemeClr val="tx2"/>
              </a:solidFill>
            </a:endParaRPr>
          </a:p>
          <a:p>
            <a:pPr marL="285750" indent="-285750">
              <a:buFont typeface="Arial" panose="020B0604020202020204" pitchFamily="34" charset="0"/>
              <a:buChar char="•"/>
            </a:pPr>
            <a:r>
              <a:rPr lang="fr-FR" sz="1200" dirty="0">
                <a:solidFill>
                  <a:schemeClr val="tx2"/>
                </a:solidFill>
              </a:rPr>
              <a:t>Vision individuelle du projet</a:t>
            </a:r>
          </a:p>
          <a:p>
            <a:pPr marL="285750" indent="-285750">
              <a:buFont typeface="Arial" panose="020B0604020202020204" pitchFamily="34" charset="0"/>
              <a:buChar char="•"/>
            </a:pPr>
            <a:r>
              <a:rPr lang="fr-FR" sz="1200" dirty="0">
                <a:solidFill>
                  <a:schemeClr val="tx2"/>
                </a:solidFill>
              </a:rPr>
              <a:t>Gestion financière au cœur du projet (recours à la dette</a:t>
            </a:r>
            <a:r>
              <a:rPr lang="fr-FR" sz="1200" dirty="0" smtClean="0">
                <a:solidFill>
                  <a:schemeClr val="tx2"/>
                </a:solidFill>
              </a:rPr>
              <a:t>)</a:t>
            </a:r>
          </a:p>
          <a:p>
            <a:pPr marL="285750" indent="-285750">
              <a:buFont typeface="Arial" panose="020B0604020202020204" pitchFamily="34" charset="0"/>
              <a:buChar char="•"/>
            </a:pPr>
            <a:endParaRPr lang="fr-FR" sz="1200" dirty="0" smtClean="0">
              <a:solidFill>
                <a:schemeClr val="tx2"/>
              </a:solidFill>
            </a:endParaRPr>
          </a:p>
          <a:p>
            <a:pPr marL="0" indent="0">
              <a:buFont typeface="Arial" panose="020B0604020202020204" pitchFamily="34" charset="0"/>
              <a:buNone/>
            </a:pPr>
            <a:r>
              <a:rPr lang="fr-FR" sz="1200" dirty="0" smtClean="0">
                <a:solidFill>
                  <a:schemeClr val="tx2"/>
                </a:solidFill>
              </a:rPr>
              <a:t>Comment évaluer l’impact sociale : il existe</a:t>
            </a:r>
            <a:r>
              <a:rPr lang="fr-FR" sz="1200" baseline="0" dirty="0" smtClean="0">
                <a:solidFill>
                  <a:schemeClr val="tx2"/>
                </a:solidFill>
              </a:rPr>
              <a:t> des méthodes qualitatives quantitatives (Mathieu)</a:t>
            </a:r>
            <a:endParaRPr lang="fr-FR" sz="1200" dirty="0" smtClean="0">
              <a:solidFill>
                <a:schemeClr val="tx2"/>
              </a:solidFill>
            </a:endParaRPr>
          </a:p>
          <a:p>
            <a:pPr marL="0" indent="0">
              <a:buFont typeface="Arial" panose="020B0604020202020204" pitchFamily="34" charset="0"/>
              <a:buNone/>
            </a:pPr>
            <a:r>
              <a:rPr lang="fr-FR" sz="1200" dirty="0" smtClean="0">
                <a:solidFill>
                  <a:schemeClr val="tx2"/>
                </a:solidFill>
              </a:rPr>
              <a:t>- </a:t>
            </a:r>
            <a:endParaRPr lang="fr-FR" sz="1200" dirty="0">
              <a:solidFill>
                <a:schemeClr val="tx2"/>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latin typeface="+mn-lt"/>
              <a:ea typeface="+mn-ea"/>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9</a:t>
            </a:fld>
            <a:endParaRPr lang="fr-FR" dirty="0"/>
          </a:p>
        </p:txBody>
      </p:sp>
    </p:spTree>
    <p:extLst>
      <p:ext uri="{BB962C8B-B14F-4D97-AF65-F5344CB8AC3E}">
        <p14:creationId xmlns:p14="http://schemas.microsoft.com/office/powerpoint/2010/main" val="3211492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Gouvernance démocratique</a:t>
            </a:r>
            <a:r>
              <a:rPr lang="fr-FR" baseline="0" dirty="0"/>
              <a:t> : les entreprises de l’ESS sont des groupements de personnes nommées membres, sociétaires (trois types travailleurs, usagers et entreprises), associés, mutualistes ou coopérateurs. Valeur de mesure importante car le nombre de membres pourrait être considéré comme l’équivalent de la valeur du capital des sociétés de capitaux.</a:t>
            </a:r>
          </a:p>
          <a:p>
            <a:endParaRPr lang="fr-FR" baseline="0" dirty="0"/>
          </a:p>
          <a:p>
            <a:r>
              <a:rPr lang="fr-FR" baseline="0" dirty="0"/>
              <a:t>Engagé plutôt que simple consommateur sinon c’est le risque de banalisation surtout dans un environnement très concurrentiel. Beaucoup de gens ne prennent pas conscience qu’ils font partie de l’ESS et de leur rôle (ex: membres d’une mutuelle mais également dans les coopératives et les associations).</a:t>
            </a:r>
          </a:p>
          <a:p>
            <a:endParaRPr lang="fr-FR" baseline="0" dirty="0"/>
          </a:p>
          <a:p>
            <a:r>
              <a:rPr lang="fr-FR" baseline="0" dirty="0">
                <a:solidFill>
                  <a:srgbClr val="FF0000"/>
                </a:solidFill>
              </a:rPr>
              <a:t>Modèle Socio-Economique (ressource financières, RH et partenariat …) Je ne vois pas ce que tu voulais développer</a:t>
            </a:r>
            <a:endParaRPr lang="fr-FR" dirty="0">
              <a:solidFill>
                <a:srgbClr val="FF0000"/>
              </a:solidFill>
            </a:endParaRPr>
          </a:p>
        </p:txBody>
      </p:sp>
      <p:sp>
        <p:nvSpPr>
          <p:cNvPr id="4" name="Espace réservé du numéro de diapositive 3"/>
          <p:cNvSpPr>
            <a:spLocks noGrp="1"/>
          </p:cNvSpPr>
          <p:nvPr>
            <p:ph type="sldNum" sz="quarter" idx="10"/>
          </p:nvPr>
        </p:nvSpPr>
        <p:spPr/>
        <p:txBody>
          <a:bodyPr/>
          <a:lstStyle/>
          <a:p>
            <a:fld id="{52A497B0-0E75-2441-929D-1FCB8B85F5AC}" type="slidenum">
              <a:rPr lang="fr-FR" smtClean="0"/>
              <a:t>10</a:t>
            </a:fld>
            <a:endParaRPr lang="fr-FR" dirty="0"/>
          </a:p>
        </p:txBody>
      </p:sp>
    </p:spTree>
    <p:extLst>
      <p:ext uri="{BB962C8B-B14F-4D97-AF65-F5344CB8AC3E}">
        <p14:creationId xmlns:p14="http://schemas.microsoft.com/office/powerpoint/2010/main" val="246197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pic>
        <p:nvPicPr>
          <p:cNvPr id="7" name="Image 6" descr="fond_masqu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504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273844"/>
            <a:ext cx="7886700" cy="994172"/>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628650" y="1369219"/>
            <a:ext cx="7886700" cy="3263504"/>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628650" y="4767263"/>
            <a:ext cx="2057400" cy="273844"/>
          </a:xfrm>
          <a:prstGeom prst="rect">
            <a:avLst/>
          </a:prstGeom>
        </p:spPr>
        <p:txBody>
          <a:bodyPr/>
          <a:lstStyle/>
          <a:p>
            <a:endParaRPr lang="fr-FR"/>
          </a:p>
        </p:txBody>
      </p:sp>
      <p:sp>
        <p:nvSpPr>
          <p:cNvPr id="5" name="Espace réservé du pied de page 4"/>
          <p:cNvSpPr>
            <a:spLocks noGrp="1"/>
          </p:cNvSpPr>
          <p:nvPr>
            <p:ph type="ftr" sz="quarter" idx="11"/>
          </p:nvPr>
        </p:nvSpPr>
        <p:spPr>
          <a:xfrm>
            <a:off x="3028950" y="4767263"/>
            <a:ext cx="3086100" cy="273844"/>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4767263"/>
            <a:ext cx="2057400" cy="273844"/>
          </a:xfrm>
          <a:prstGeom prst="rect">
            <a:avLst/>
          </a:prstGeom>
        </p:spPr>
        <p:txBody>
          <a:bodyPr/>
          <a:lstStyle/>
          <a:p>
            <a:fld id="{36889A7C-9CD8-4F2A-800B-0C87E7F40F96}" type="slidenum">
              <a:rPr lang="fr-FR" smtClean="0"/>
              <a:t>‹N°›</a:t>
            </a:fld>
            <a:endParaRPr lang="fr-FR"/>
          </a:p>
        </p:txBody>
      </p:sp>
    </p:spTree>
    <p:extLst>
      <p:ext uri="{BB962C8B-B14F-4D97-AF65-F5344CB8AC3E}">
        <p14:creationId xmlns:p14="http://schemas.microsoft.com/office/powerpoint/2010/main" val="402480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1_Diapositive de titre">
    <p:spTree>
      <p:nvGrpSpPr>
        <p:cNvPr id="1" name=""/>
        <p:cNvGrpSpPr/>
        <p:nvPr/>
      </p:nvGrpSpPr>
      <p:grpSpPr>
        <a:xfrm>
          <a:off x="0" y="0"/>
          <a:ext cx="0" cy="0"/>
          <a:chOff x="0" y="0"/>
          <a:chExt cx="0" cy="0"/>
        </a:xfrm>
      </p:grpSpPr>
      <p:pic>
        <p:nvPicPr>
          <p:cNvPr id="7" name="Image 6" descr="fond_masqu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83820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84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Diapositive de titre">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fr-FR" smtClean="0"/>
              <a:t>Cliquez et modifiez le titre</a:t>
            </a:r>
            <a:endParaRPr lang="fr-FR"/>
          </a:p>
        </p:txBody>
      </p:sp>
      <p:sp>
        <p:nvSpPr>
          <p:cNvPr id="3" name="Sous-titr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628650" y="4767263"/>
            <a:ext cx="2057400" cy="273844"/>
          </a:xfrm>
          <a:prstGeom prst="rect">
            <a:avLst/>
          </a:prstGeom>
        </p:spPr>
        <p:txBody>
          <a:bodyPr/>
          <a:lstStyle/>
          <a:p>
            <a:endParaRPr lang="fr-FR"/>
          </a:p>
        </p:txBody>
      </p:sp>
      <p:sp>
        <p:nvSpPr>
          <p:cNvPr id="5" name="Espace réservé du pied de page 4"/>
          <p:cNvSpPr>
            <a:spLocks noGrp="1"/>
          </p:cNvSpPr>
          <p:nvPr>
            <p:ph type="ftr" sz="quarter" idx="11"/>
          </p:nvPr>
        </p:nvSpPr>
        <p:spPr>
          <a:xfrm>
            <a:off x="3028950" y="4767263"/>
            <a:ext cx="3086100" cy="273844"/>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4767263"/>
            <a:ext cx="2057400" cy="273844"/>
          </a:xfrm>
          <a:prstGeom prst="rect">
            <a:avLst/>
          </a:prstGeom>
        </p:spPr>
        <p:txBody>
          <a:bodyPr/>
          <a:lstStyle/>
          <a:p>
            <a:fld id="{85B1B1D2-A279-484E-891C-D883E0C7A719}" type="slidenum">
              <a:rPr lang="fr-FR" smtClean="0"/>
              <a:t>‹N°›</a:t>
            </a:fld>
            <a:endParaRPr lang="fr-FR"/>
          </a:p>
        </p:txBody>
      </p:sp>
    </p:spTree>
    <p:extLst>
      <p:ext uri="{BB962C8B-B14F-4D97-AF65-F5344CB8AC3E}">
        <p14:creationId xmlns:p14="http://schemas.microsoft.com/office/powerpoint/2010/main" val="26811945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Image 6" descr="fond_masque.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Image 2" descr="fond_slide.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Imag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ZoneTexte 4"/>
          <p:cNvSpPr txBox="1"/>
          <p:nvPr userDrawn="1"/>
        </p:nvSpPr>
        <p:spPr>
          <a:xfrm>
            <a:off x="1194217" y="500459"/>
            <a:ext cx="7313409" cy="246221"/>
          </a:xfrm>
          <a:prstGeom prst="rect">
            <a:avLst/>
          </a:prstGeom>
          <a:solidFill>
            <a:srgbClr val="F6F8F4"/>
          </a:solidFill>
          <a:ln>
            <a:noFill/>
          </a:ln>
        </p:spPr>
        <p:txBody>
          <a:bodyPr wrap="square" rtlCol="0">
            <a:spAutoFit/>
          </a:bodyPr>
          <a:lstStyle/>
          <a:p>
            <a:pPr marL="0" indent="0"/>
            <a:endParaRPr lang="fr-FR" sz="1000" dirty="0">
              <a:solidFill>
                <a:schemeClr val="bg2">
                  <a:lumMod val="25000"/>
                </a:schemeClr>
              </a:solidFill>
            </a:endParaRPr>
          </a:p>
        </p:txBody>
      </p:sp>
    </p:spTree>
    <p:extLst>
      <p:ext uri="{BB962C8B-B14F-4D97-AF65-F5344CB8AC3E}">
        <p14:creationId xmlns:p14="http://schemas.microsoft.com/office/powerpoint/2010/main" val="404992035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Lst>
  <p:hf hd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www.oec-paris.fr/" TargetMode="External"/><Relationship Id="rId2" Type="http://schemas.openxmlformats.org/officeDocument/2006/relationships/hyperlink" Target="mailto:sbilez@oec-paris.fr"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oneTexte 1"/>
          <p:cNvSpPr txBox="1"/>
          <p:nvPr/>
        </p:nvSpPr>
        <p:spPr>
          <a:xfrm>
            <a:off x="716416" y="2478677"/>
            <a:ext cx="7715249" cy="1823576"/>
          </a:xfrm>
          <a:prstGeom prst="rect">
            <a:avLst/>
          </a:prstGeom>
          <a:solidFill>
            <a:schemeClr val="bg1"/>
          </a:solidFill>
        </p:spPr>
        <p:txBody>
          <a:bodyPr wrap="square" rtlCol="0">
            <a:spAutoFit/>
          </a:bodyPr>
          <a:lstStyle/>
          <a:p>
            <a:pPr algn="ctr"/>
            <a:r>
              <a:rPr lang="fr-FR" sz="1350" dirty="0"/>
              <a:t/>
            </a:r>
            <a:br>
              <a:rPr lang="fr-FR" sz="1350" dirty="0"/>
            </a:br>
            <a:r>
              <a:rPr lang="fr-FR" sz="4950" dirty="0"/>
              <a:t>TITRE ATELIER</a:t>
            </a:r>
            <a:endParaRPr lang="fr-FR" sz="1500" dirty="0"/>
          </a:p>
          <a:p>
            <a:pPr algn="ctr"/>
            <a:r>
              <a:rPr lang="fr-FR" sz="4950" dirty="0"/>
              <a:t> </a:t>
            </a:r>
          </a:p>
        </p:txBody>
      </p:sp>
      <p:sp>
        <p:nvSpPr>
          <p:cNvPr id="3" name="Rectangle 2"/>
          <p:cNvSpPr/>
          <p:nvPr/>
        </p:nvSpPr>
        <p:spPr>
          <a:xfrm>
            <a:off x="5024388" y="4584032"/>
            <a:ext cx="656924" cy="454794"/>
          </a:xfrm>
          <a:prstGeom prst="rect">
            <a:avLst/>
          </a:prstGeom>
          <a:solidFill>
            <a:srgbClr val="C7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852" y="4704895"/>
            <a:ext cx="519464" cy="280511"/>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 y="0"/>
            <a:ext cx="9141948" cy="5143500"/>
          </a:xfrm>
          <a:prstGeom prst="rect">
            <a:avLst/>
          </a:prstGeom>
        </p:spPr>
      </p:pic>
      <p:sp>
        <p:nvSpPr>
          <p:cNvPr id="7" name="ZoneTexte 6"/>
          <p:cNvSpPr txBox="1"/>
          <p:nvPr/>
        </p:nvSpPr>
        <p:spPr>
          <a:xfrm>
            <a:off x="997527" y="2738763"/>
            <a:ext cx="7148945" cy="1384995"/>
          </a:xfrm>
          <a:prstGeom prst="rect">
            <a:avLst/>
          </a:prstGeom>
          <a:solidFill>
            <a:schemeClr val="bg1"/>
          </a:solidFill>
        </p:spPr>
        <p:txBody>
          <a:bodyPr wrap="square" rtlCol="0">
            <a:spAutoFit/>
          </a:bodyPr>
          <a:lstStyle/>
          <a:p>
            <a:pPr algn="ctr"/>
            <a:r>
              <a:rPr lang="fr-FR" sz="3200" dirty="0"/>
              <a:t>Choisir la forme juridique la plus adaptée à son projet d’utilité sociale </a:t>
            </a:r>
            <a:endParaRPr lang="fr-FR" sz="3200" dirty="0" smtClean="0"/>
          </a:p>
          <a:p>
            <a:pPr algn="ctr"/>
            <a:r>
              <a:rPr lang="fr-FR" sz="2000" dirty="0" smtClean="0"/>
              <a:t>Mardi 5 septembre 2017</a:t>
            </a:r>
            <a:endParaRPr lang="fr-FR" sz="2000" dirty="0"/>
          </a:p>
        </p:txBody>
      </p:sp>
    </p:spTree>
    <p:extLst>
      <p:ext uri="{BB962C8B-B14F-4D97-AF65-F5344CB8AC3E}">
        <p14:creationId xmlns:p14="http://schemas.microsoft.com/office/powerpoint/2010/main" val="2529850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Ellipse 9">
            <a:extLst>
              <a:ext uri="{FF2B5EF4-FFF2-40B4-BE49-F238E27FC236}">
                <a16:creationId xmlns="" xmlns:a16="http://schemas.microsoft.com/office/drawing/2014/main" id="{5E1C4DF1-4C57-493E-A642-2831789B60AD}"/>
              </a:ext>
            </a:extLst>
          </p:cNvPr>
          <p:cNvSpPr/>
          <p:nvPr/>
        </p:nvSpPr>
        <p:spPr>
          <a:xfrm>
            <a:off x="2288954" y="1823867"/>
            <a:ext cx="1633141" cy="1546565"/>
          </a:xfrm>
          <a:prstGeom prst="ellipse">
            <a:avLst/>
          </a:prstGeom>
          <a:noFill/>
          <a:ln>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300" dirty="0">
                <a:solidFill>
                  <a:schemeClr val="tx1"/>
                </a:solidFill>
              </a:rPr>
              <a:t>Gouvernance démocratique</a:t>
            </a:r>
          </a:p>
        </p:txBody>
      </p:sp>
      <p:sp>
        <p:nvSpPr>
          <p:cNvPr id="11" name="Ellipse 10">
            <a:extLst>
              <a:ext uri="{FF2B5EF4-FFF2-40B4-BE49-F238E27FC236}">
                <a16:creationId xmlns="" xmlns:a16="http://schemas.microsoft.com/office/drawing/2014/main" id="{13149119-2446-48B0-9D47-F46166A92AAC}"/>
              </a:ext>
            </a:extLst>
          </p:cNvPr>
          <p:cNvSpPr/>
          <p:nvPr/>
        </p:nvSpPr>
        <p:spPr>
          <a:xfrm>
            <a:off x="1216664" y="3098601"/>
            <a:ext cx="1541770" cy="1550915"/>
          </a:xfrm>
          <a:prstGeom prst="ellipse">
            <a:avLst/>
          </a:prstGeom>
          <a:noFill/>
          <a:ln>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300" dirty="0" smtClean="0">
                <a:solidFill>
                  <a:schemeClr val="tx1"/>
                </a:solidFill>
              </a:rPr>
              <a:t>But autre que le seul partage de bénéfice</a:t>
            </a:r>
            <a:endParaRPr lang="fr-FR" sz="1300" dirty="0">
              <a:solidFill>
                <a:schemeClr val="tx1"/>
              </a:solidFill>
            </a:endParaRPr>
          </a:p>
        </p:txBody>
      </p:sp>
      <p:sp>
        <p:nvSpPr>
          <p:cNvPr id="12" name="Ellipse 11">
            <a:extLst>
              <a:ext uri="{FF2B5EF4-FFF2-40B4-BE49-F238E27FC236}">
                <a16:creationId xmlns="" xmlns:a16="http://schemas.microsoft.com/office/drawing/2014/main" id="{531AFE77-F72B-463F-830E-6A987B473F01}"/>
              </a:ext>
            </a:extLst>
          </p:cNvPr>
          <p:cNvSpPr/>
          <p:nvPr/>
        </p:nvSpPr>
        <p:spPr>
          <a:xfrm>
            <a:off x="3421300" y="3119972"/>
            <a:ext cx="1573085" cy="1550914"/>
          </a:xfrm>
          <a:prstGeom prst="ellipse">
            <a:avLst/>
          </a:prstGeom>
          <a:no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300" dirty="0" err="1" smtClean="0">
                <a:solidFill>
                  <a:schemeClr val="tx1"/>
                </a:solidFill>
              </a:rPr>
              <a:t>Lucrativité</a:t>
            </a:r>
            <a:r>
              <a:rPr lang="fr-FR" sz="1300" dirty="0" smtClean="0">
                <a:solidFill>
                  <a:schemeClr val="tx1"/>
                </a:solidFill>
              </a:rPr>
              <a:t> limitée</a:t>
            </a:r>
            <a:endParaRPr lang="fr-FR" sz="1300" dirty="0">
              <a:solidFill>
                <a:schemeClr val="tx1"/>
              </a:solidFill>
            </a:endParaRPr>
          </a:p>
        </p:txBody>
      </p:sp>
      <p:sp>
        <p:nvSpPr>
          <p:cNvPr id="13" name="ZoneTexte 12">
            <a:extLst>
              <a:ext uri="{FF2B5EF4-FFF2-40B4-BE49-F238E27FC236}">
                <a16:creationId xmlns="" xmlns:a16="http://schemas.microsoft.com/office/drawing/2014/main" id="{225027BB-744D-4B99-A9D8-E9497921687B}"/>
              </a:ext>
            </a:extLst>
          </p:cNvPr>
          <p:cNvSpPr txBox="1"/>
          <p:nvPr/>
        </p:nvSpPr>
        <p:spPr>
          <a:xfrm>
            <a:off x="1821268" y="1343587"/>
            <a:ext cx="5682831" cy="338554"/>
          </a:xfrm>
          <a:prstGeom prst="rect">
            <a:avLst/>
          </a:prstGeom>
          <a:noFill/>
        </p:spPr>
        <p:txBody>
          <a:bodyPr wrap="square" rtlCol="0">
            <a:spAutoFit/>
          </a:bodyPr>
          <a:lstStyle/>
          <a:p>
            <a:r>
              <a:rPr lang="fr-FR" sz="1600" b="1" dirty="0"/>
              <a:t>Conditions cumulatives communes à toutes les formes juridiques</a:t>
            </a:r>
          </a:p>
        </p:txBody>
      </p:sp>
      <p:sp>
        <p:nvSpPr>
          <p:cNvPr id="14" name="ZoneTexte 13">
            <a:extLst>
              <a:ext uri="{FF2B5EF4-FFF2-40B4-BE49-F238E27FC236}">
                <a16:creationId xmlns="" xmlns:a16="http://schemas.microsoft.com/office/drawing/2014/main" id="{21091FA2-B2AE-4D15-B315-B7ED9E89DA7E}"/>
              </a:ext>
            </a:extLst>
          </p:cNvPr>
          <p:cNvSpPr txBox="1"/>
          <p:nvPr/>
        </p:nvSpPr>
        <p:spPr>
          <a:xfrm>
            <a:off x="5056722" y="3516059"/>
            <a:ext cx="3603627" cy="692497"/>
          </a:xfrm>
          <a:prstGeom prst="rect">
            <a:avLst/>
          </a:prstGeom>
          <a:noFill/>
        </p:spPr>
        <p:txBody>
          <a:bodyPr wrap="square" rtlCol="0">
            <a:spAutoFit/>
          </a:bodyPr>
          <a:lstStyle/>
          <a:p>
            <a:pPr marL="171450" indent="-171450">
              <a:buFont typeface="Arial" panose="020B0604020202020204" pitchFamily="34" charset="0"/>
              <a:buChar char="•"/>
            </a:pPr>
            <a:r>
              <a:rPr lang="fr-FR" sz="1300" dirty="0"/>
              <a:t>Bénéfices majoritairement consacrés à l’activité</a:t>
            </a:r>
          </a:p>
          <a:p>
            <a:pPr marL="171450" indent="-171450">
              <a:buFont typeface="Arial" panose="020B0604020202020204" pitchFamily="34" charset="0"/>
              <a:buChar char="•"/>
            </a:pPr>
            <a:r>
              <a:rPr lang="fr-FR" sz="1300" dirty="0"/>
              <a:t>Réserves obligatoires, impartageables et non </a:t>
            </a:r>
            <a:r>
              <a:rPr lang="fr-FR" sz="1300" dirty="0" smtClean="0"/>
              <a:t>distribuables</a:t>
            </a:r>
          </a:p>
        </p:txBody>
      </p:sp>
      <p:sp>
        <p:nvSpPr>
          <p:cNvPr id="17" name="ZoneTexte 16">
            <a:extLst>
              <a:ext uri="{FF2B5EF4-FFF2-40B4-BE49-F238E27FC236}">
                <a16:creationId xmlns="" xmlns:a16="http://schemas.microsoft.com/office/drawing/2014/main" id="{21091FA2-B2AE-4D15-B315-B7ED9E89DA7E}"/>
              </a:ext>
            </a:extLst>
          </p:cNvPr>
          <p:cNvSpPr txBox="1"/>
          <p:nvPr/>
        </p:nvSpPr>
        <p:spPr>
          <a:xfrm>
            <a:off x="4005222" y="2051691"/>
            <a:ext cx="4587115" cy="892552"/>
          </a:xfrm>
          <a:prstGeom prst="rect">
            <a:avLst/>
          </a:prstGeom>
          <a:noFill/>
        </p:spPr>
        <p:txBody>
          <a:bodyPr wrap="square" rtlCol="0">
            <a:spAutoFit/>
          </a:bodyPr>
          <a:lstStyle/>
          <a:p>
            <a:pPr marL="171450" indent="-171450">
              <a:buFont typeface="Arial" panose="020B0604020202020204" pitchFamily="34" charset="0"/>
              <a:buChar char="•"/>
            </a:pPr>
            <a:r>
              <a:rPr lang="fr-FR" sz="1300" dirty="0" smtClean="0"/>
              <a:t>Informer et faire participer les associés, salariés, parties prenantes au projet</a:t>
            </a:r>
          </a:p>
          <a:p>
            <a:pPr marL="171450" indent="-171450">
              <a:buFont typeface="Arial" panose="020B0604020202020204" pitchFamily="34" charset="0"/>
              <a:buChar char="•"/>
            </a:pPr>
            <a:r>
              <a:rPr lang="fr-FR" sz="1300" dirty="0" smtClean="0"/>
              <a:t>Double qualité (coop) : sociétaire et bénéficiaire/salarié</a:t>
            </a:r>
          </a:p>
          <a:p>
            <a:pPr marL="171450" indent="-171450">
              <a:buFont typeface="Arial" panose="020B0604020202020204" pitchFamily="34" charset="0"/>
              <a:buChar char="•"/>
            </a:pPr>
            <a:r>
              <a:rPr lang="fr-FR" sz="1300" dirty="0" smtClean="0"/>
              <a:t>Organisée par les statuts et pactes d’actionnaires (soc. </a:t>
            </a:r>
            <a:r>
              <a:rPr lang="fr-FR" sz="1300" dirty="0" err="1" smtClean="0"/>
              <a:t>comm</a:t>
            </a:r>
            <a:r>
              <a:rPr lang="fr-FR" sz="1300" dirty="0" smtClean="0"/>
              <a:t>.)</a:t>
            </a:r>
            <a:endParaRPr lang="fr-FR" sz="1300" dirty="0"/>
          </a:p>
        </p:txBody>
      </p:sp>
      <p:sp>
        <p:nvSpPr>
          <p:cNvPr id="16" name="ZoneTexte 1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353897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ZoneTexte 12">
            <a:extLst>
              <a:ext uri="{FF2B5EF4-FFF2-40B4-BE49-F238E27FC236}">
                <a16:creationId xmlns="" xmlns:a16="http://schemas.microsoft.com/office/drawing/2014/main" id="{225027BB-744D-4B99-A9D8-E9497921687B}"/>
              </a:ext>
            </a:extLst>
          </p:cNvPr>
          <p:cNvSpPr txBox="1"/>
          <p:nvPr/>
        </p:nvSpPr>
        <p:spPr>
          <a:xfrm>
            <a:off x="2089568" y="1372948"/>
            <a:ext cx="5146231" cy="338554"/>
          </a:xfrm>
          <a:prstGeom prst="rect">
            <a:avLst/>
          </a:prstGeom>
          <a:noFill/>
        </p:spPr>
        <p:txBody>
          <a:bodyPr wrap="square" rtlCol="0">
            <a:spAutoFit/>
          </a:bodyPr>
          <a:lstStyle/>
          <a:p>
            <a:r>
              <a:rPr lang="fr-FR" sz="1600" b="1" dirty="0"/>
              <a:t>Conditions cumulatives propres aux sociétés commerciales</a:t>
            </a:r>
          </a:p>
        </p:txBody>
      </p:sp>
      <p:sp>
        <p:nvSpPr>
          <p:cNvPr id="2" name="Rectangle : coins arrondis 1">
            <a:extLst>
              <a:ext uri="{FF2B5EF4-FFF2-40B4-BE49-F238E27FC236}">
                <a16:creationId xmlns="" xmlns:a16="http://schemas.microsoft.com/office/drawing/2014/main" id="{EEF7B606-B72C-4BD9-A1B3-DB177F89B262}"/>
              </a:ext>
            </a:extLst>
          </p:cNvPr>
          <p:cNvSpPr/>
          <p:nvPr/>
        </p:nvSpPr>
        <p:spPr>
          <a:xfrm>
            <a:off x="934892" y="1874903"/>
            <a:ext cx="2315454" cy="1897955"/>
          </a:xfrm>
          <a:prstGeom prst="roundRect">
            <a:avLst/>
          </a:prstGeom>
          <a:solidFill>
            <a:schemeClr val="accent2">
              <a:lumMod val="20000"/>
              <a:lumOff val="8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500" dirty="0" smtClean="0">
                <a:solidFill>
                  <a:schemeClr val="tx1"/>
                </a:solidFill>
              </a:rPr>
              <a:t>Respect des conditions communes</a:t>
            </a:r>
            <a:endParaRPr lang="fr-FR" sz="1500" dirty="0">
              <a:solidFill>
                <a:schemeClr val="tx1"/>
              </a:solidFill>
            </a:endParaRPr>
          </a:p>
        </p:txBody>
      </p:sp>
      <p:sp>
        <p:nvSpPr>
          <p:cNvPr id="15" name="Rectangle : coins arrondis 14">
            <a:extLst>
              <a:ext uri="{FF2B5EF4-FFF2-40B4-BE49-F238E27FC236}">
                <a16:creationId xmlns="" xmlns:a16="http://schemas.microsoft.com/office/drawing/2014/main" id="{B4CDD1A4-D2FD-42CD-BBFD-73056330E4B8}"/>
              </a:ext>
            </a:extLst>
          </p:cNvPr>
          <p:cNvSpPr/>
          <p:nvPr/>
        </p:nvSpPr>
        <p:spPr>
          <a:xfrm>
            <a:off x="3397623" y="1882588"/>
            <a:ext cx="2315455" cy="1905640"/>
          </a:xfrm>
          <a:prstGeom prst="roundRect">
            <a:avLst/>
          </a:prstGeom>
          <a:solidFill>
            <a:schemeClr val="accent2">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500" dirty="0">
                <a:solidFill>
                  <a:schemeClr val="tx1"/>
                </a:solidFill>
              </a:rPr>
              <a:t>Utilité sociale</a:t>
            </a:r>
          </a:p>
        </p:txBody>
      </p:sp>
      <p:sp>
        <p:nvSpPr>
          <p:cNvPr id="16" name="Rectangle : coins arrondis 15">
            <a:extLst>
              <a:ext uri="{FF2B5EF4-FFF2-40B4-BE49-F238E27FC236}">
                <a16:creationId xmlns="" xmlns:a16="http://schemas.microsoft.com/office/drawing/2014/main" id="{D477C06F-9CB9-4160-8DA7-4DA1877C4D57}"/>
              </a:ext>
            </a:extLst>
          </p:cNvPr>
          <p:cNvSpPr/>
          <p:nvPr/>
        </p:nvSpPr>
        <p:spPr>
          <a:xfrm>
            <a:off x="5860356" y="1874903"/>
            <a:ext cx="2392296" cy="1913325"/>
          </a:xfrm>
          <a:prstGeom prst="roundRect">
            <a:avLst/>
          </a:prstGeom>
          <a:solidFill>
            <a:schemeClr val="accent2">
              <a:lumMod val="60000"/>
              <a:lumOff val="4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500" dirty="0">
                <a:solidFill>
                  <a:schemeClr val="tx1"/>
                </a:solidFill>
              </a:rPr>
              <a:t>Affectation de 50% des bénéfices au report bénéficiaire et réserves obligatoires dont 20% au fonds de développement jusqu’au </a:t>
            </a:r>
            <a:r>
              <a:rPr lang="fr-FR" sz="1500" dirty="0" smtClean="0">
                <a:solidFill>
                  <a:schemeClr val="tx1"/>
                </a:solidFill>
              </a:rPr>
              <a:t>plafond maximum (20% du capital social)</a:t>
            </a:r>
            <a:endParaRPr lang="fr-FR" dirty="0">
              <a:solidFill>
                <a:schemeClr val="tx1"/>
              </a:solidFill>
            </a:endParaRPr>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13893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 xmlns:a16="http://schemas.microsoft.com/office/drawing/2014/main" id="{6691D69A-EBEB-4B8D-81ED-F5E53C7BE6C2}"/>
              </a:ext>
            </a:extLst>
          </p:cNvPr>
          <p:cNvSpPr txBox="1"/>
          <p:nvPr/>
        </p:nvSpPr>
        <p:spPr>
          <a:xfrm>
            <a:off x="1602089" y="1260382"/>
            <a:ext cx="6128747" cy="338554"/>
          </a:xfrm>
          <a:prstGeom prst="rect">
            <a:avLst/>
          </a:prstGeom>
          <a:noFill/>
        </p:spPr>
        <p:txBody>
          <a:bodyPr wrap="square" rtlCol="0">
            <a:spAutoFit/>
          </a:bodyPr>
          <a:lstStyle/>
          <a:p>
            <a:r>
              <a:rPr lang="fr-FR" sz="1600" b="1" dirty="0"/>
              <a:t>Précisions sur la notion de</a:t>
            </a:r>
            <a:r>
              <a:rPr lang="fr-FR" sz="1600" b="1" dirty="0">
                <a:solidFill>
                  <a:srgbClr val="FF0000"/>
                </a:solidFill>
              </a:rPr>
              <a:t> </a:t>
            </a:r>
            <a:r>
              <a:rPr lang="fr-FR" sz="1600" b="1" dirty="0">
                <a:solidFill>
                  <a:srgbClr val="C00000"/>
                </a:solidFill>
              </a:rPr>
              <a:t>RSE (Responsabilité Sociale des Entreprises)</a:t>
            </a:r>
          </a:p>
        </p:txBody>
      </p:sp>
      <p:graphicFrame>
        <p:nvGraphicFramePr>
          <p:cNvPr id="7" name="Diagramme 6">
            <a:extLst>
              <a:ext uri="{FF2B5EF4-FFF2-40B4-BE49-F238E27FC236}">
                <a16:creationId xmlns="" xmlns:a16="http://schemas.microsoft.com/office/drawing/2014/main" id="{1B90D3E3-8EB4-451C-AE04-46620C193E3A}"/>
              </a:ext>
            </a:extLst>
          </p:cNvPr>
          <p:cNvGraphicFramePr/>
          <p:nvPr>
            <p:extLst>
              <p:ext uri="{D42A27DB-BD31-4B8C-83A1-F6EECF244321}">
                <p14:modId xmlns:p14="http://schemas.microsoft.com/office/powerpoint/2010/main" val="3743882783"/>
              </p:ext>
            </p:extLst>
          </p:nvPr>
        </p:nvGraphicFramePr>
        <p:xfrm>
          <a:off x="1677680" y="1617218"/>
          <a:ext cx="5545311" cy="186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 xmlns:a16="http://schemas.microsoft.com/office/drawing/2014/main" id="{9F970413-0049-4F58-859E-8AA39F3B38CF}"/>
              </a:ext>
            </a:extLst>
          </p:cNvPr>
          <p:cNvSpPr txBox="1"/>
          <p:nvPr/>
        </p:nvSpPr>
        <p:spPr>
          <a:xfrm>
            <a:off x="1397752" y="3539856"/>
            <a:ext cx="7034304" cy="1246495"/>
          </a:xfrm>
          <a:prstGeom prst="rect">
            <a:avLst/>
          </a:prstGeom>
          <a:noFill/>
        </p:spPr>
        <p:txBody>
          <a:bodyPr wrap="square" rtlCol="0">
            <a:spAutoFit/>
          </a:bodyPr>
          <a:lstStyle/>
          <a:p>
            <a:r>
              <a:rPr lang="fr-FR" sz="1500" dirty="0"/>
              <a:t>Deux notions différentes mais des liens forts = volet </a:t>
            </a:r>
            <a:r>
              <a:rPr lang="fr-FR" sz="1500" dirty="0" smtClean="0"/>
              <a:t>social </a:t>
            </a:r>
            <a:r>
              <a:rPr lang="fr-FR" sz="1500" dirty="0"/>
              <a:t>(aspect solidarité) et </a:t>
            </a:r>
            <a:r>
              <a:rPr lang="fr-FR" sz="1500" dirty="0" smtClean="0"/>
              <a:t>environnemental (développement </a:t>
            </a:r>
            <a:r>
              <a:rPr lang="fr-FR" sz="1500" dirty="0"/>
              <a:t>durable)</a:t>
            </a:r>
          </a:p>
          <a:p>
            <a:r>
              <a:rPr lang="fr-FR" sz="1500" dirty="0"/>
              <a:t>La RSE = démarche globale de responsabilité </a:t>
            </a:r>
            <a:r>
              <a:rPr lang="fr-FR" sz="1500" dirty="0" smtClean="0"/>
              <a:t>sociale </a:t>
            </a:r>
            <a:r>
              <a:rPr lang="fr-FR" sz="1500" dirty="0"/>
              <a:t>de l’entreprise </a:t>
            </a:r>
            <a:r>
              <a:rPr lang="fr-FR" sz="1500" dirty="0" smtClean="0"/>
              <a:t>définie </a:t>
            </a:r>
            <a:r>
              <a:rPr lang="fr-FR" sz="1500" dirty="0"/>
              <a:t>par des normes (ISO 26000) et </a:t>
            </a:r>
            <a:r>
              <a:rPr lang="fr-FR" sz="1500" dirty="0" smtClean="0"/>
              <a:t>par </a:t>
            </a:r>
            <a:r>
              <a:rPr lang="fr-FR" sz="1500" dirty="0"/>
              <a:t>la Loi Grenelle II.</a:t>
            </a:r>
          </a:p>
          <a:p>
            <a:r>
              <a:rPr lang="fr-FR" sz="1500" b="1" dirty="0"/>
              <a:t>Différence qui </a:t>
            </a:r>
            <a:r>
              <a:rPr lang="fr-FR" sz="1500" b="1" dirty="0" smtClean="0"/>
              <a:t>exclut </a:t>
            </a:r>
            <a:r>
              <a:rPr lang="fr-FR" sz="1500" b="1" dirty="0"/>
              <a:t>la RSE de l’ESS : </a:t>
            </a:r>
            <a:r>
              <a:rPr lang="fr-FR" sz="1500" b="1" dirty="0" smtClean="0"/>
              <a:t>démarche organisationnelle plutôt que </a:t>
            </a:r>
            <a:r>
              <a:rPr lang="fr-FR" sz="1500" b="1" dirty="0"/>
              <a:t>finalité  </a:t>
            </a:r>
          </a:p>
        </p:txBody>
      </p:sp>
      <p:sp>
        <p:nvSpPr>
          <p:cNvPr id="9" name="ZoneTexte 8">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308874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ZoneTexte 12">
            <a:extLst>
              <a:ext uri="{FF2B5EF4-FFF2-40B4-BE49-F238E27FC236}">
                <a16:creationId xmlns="" xmlns:a16="http://schemas.microsoft.com/office/drawing/2014/main" id="{225027BB-744D-4B99-A9D8-E9497921687B}"/>
              </a:ext>
            </a:extLst>
          </p:cNvPr>
          <p:cNvSpPr txBox="1"/>
          <p:nvPr/>
        </p:nvSpPr>
        <p:spPr>
          <a:xfrm>
            <a:off x="1791150" y="1399329"/>
            <a:ext cx="5403138" cy="338554"/>
          </a:xfrm>
          <a:prstGeom prst="rect">
            <a:avLst/>
          </a:prstGeom>
          <a:noFill/>
        </p:spPr>
        <p:txBody>
          <a:bodyPr wrap="square" rtlCol="0">
            <a:spAutoFit/>
          </a:bodyPr>
          <a:lstStyle/>
          <a:p>
            <a:r>
              <a:rPr lang="fr-FR" sz="1600" b="1" dirty="0"/>
              <a:t>Intérêt de la qualification ESS : Principalement le financement </a:t>
            </a:r>
          </a:p>
        </p:txBody>
      </p:sp>
      <p:graphicFrame>
        <p:nvGraphicFramePr>
          <p:cNvPr id="8" name="Diagramme 7">
            <a:extLst>
              <a:ext uri="{FF2B5EF4-FFF2-40B4-BE49-F238E27FC236}">
                <a16:creationId xmlns="" xmlns:a16="http://schemas.microsoft.com/office/drawing/2014/main" id="{F081DC47-A17A-4E6C-A506-5C5BF0BD75AF}"/>
              </a:ext>
            </a:extLst>
          </p:cNvPr>
          <p:cNvGraphicFramePr/>
          <p:nvPr>
            <p:extLst>
              <p:ext uri="{D42A27DB-BD31-4B8C-83A1-F6EECF244321}">
                <p14:modId xmlns:p14="http://schemas.microsoft.com/office/powerpoint/2010/main" val="2695090367"/>
              </p:ext>
            </p:extLst>
          </p:nvPr>
        </p:nvGraphicFramePr>
        <p:xfrm>
          <a:off x="2036269" y="1919961"/>
          <a:ext cx="4618105" cy="274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405445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 xmlns:a16="http://schemas.microsoft.com/office/drawing/2014/main" id="{6691D69A-EBEB-4B8D-81ED-F5E53C7BE6C2}"/>
              </a:ext>
            </a:extLst>
          </p:cNvPr>
          <p:cNvSpPr txBox="1"/>
          <p:nvPr/>
        </p:nvSpPr>
        <p:spPr>
          <a:xfrm>
            <a:off x="1194216" y="1480718"/>
            <a:ext cx="7313409" cy="3139321"/>
          </a:xfrm>
          <a:prstGeom prst="rect">
            <a:avLst/>
          </a:prstGeom>
          <a:noFill/>
        </p:spPr>
        <p:txBody>
          <a:bodyPr wrap="square" rtlCol="0">
            <a:spAutoFit/>
          </a:bodyPr>
          <a:lstStyle/>
          <a:p>
            <a:pPr algn="ctr"/>
            <a:r>
              <a:rPr lang="fr-FR" sz="1600" b="1" dirty="0" smtClean="0"/>
              <a:t>Liste des formes juridiques Entreprise de l’ESS (EESS)</a:t>
            </a:r>
            <a:endParaRPr lang="fr-FR" sz="1600" b="1" dirty="0"/>
          </a:p>
          <a:p>
            <a:endParaRPr lang="fr-FR" dirty="0">
              <a:solidFill>
                <a:srgbClr val="FF0000"/>
              </a:solidFill>
            </a:endParaRPr>
          </a:p>
          <a:p>
            <a:pPr marL="285750" indent="-285750">
              <a:buFont typeface="Wingdings" panose="05000000000000000000" pitchFamily="2" charset="2"/>
              <a:buChar char="§"/>
            </a:pPr>
            <a:r>
              <a:rPr lang="fr-FR" dirty="0"/>
              <a:t>Associations</a:t>
            </a:r>
          </a:p>
          <a:p>
            <a:pPr marL="285750" indent="-285750">
              <a:buFont typeface="Wingdings" panose="05000000000000000000" pitchFamily="2" charset="2"/>
              <a:buChar char="§"/>
            </a:pPr>
            <a:r>
              <a:rPr lang="fr-FR" dirty="0"/>
              <a:t>Fondations</a:t>
            </a:r>
          </a:p>
          <a:p>
            <a:pPr marL="285750" indent="-285750">
              <a:buFont typeface="Wingdings" panose="05000000000000000000" pitchFamily="2" charset="2"/>
              <a:buChar char="§"/>
            </a:pPr>
            <a:r>
              <a:rPr lang="fr-FR" dirty="0"/>
              <a:t>S</a:t>
            </a:r>
            <a:r>
              <a:rPr lang="fr-FR" dirty="0" smtClean="0"/>
              <a:t>ociétés </a:t>
            </a:r>
            <a:r>
              <a:rPr lang="fr-FR" dirty="0"/>
              <a:t>coopératives </a:t>
            </a:r>
            <a:r>
              <a:rPr lang="fr-FR" dirty="0" smtClean="0"/>
              <a:t>sous forme juridique </a:t>
            </a:r>
            <a:r>
              <a:rPr lang="fr-FR" dirty="0"/>
              <a:t>SA, SARL, SAS ayant un objet  correspondant à toutes sortes d’activité : </a:t>
            </a:r>
            <a:r>
              <a:rPr lang="fr-FR" dirty="0" smtClean="0"/>
              <a:t>Sociétés Coopératives </a:t>
            </a:r>
            <a:r>
              <a:rPr lang="fr-FR" dirty="0"/>
              <a:t>de </a:t>
            </a:r>
            <a:r>
              <a:rPr lang="fr-FR" dirty="0" smtClean="0"/>
              <a:t>Production </a:t>
            </a:r>
            <a:r>
              <a:rPr lang="fr-FR" dirty="0"/>
              <a:t>(SCOP), S</a:t>
            </a:r>
            <a:r>
              <a:rPr lang="fr-FR" dirty="0" smtClean="0"/>
              <a:t>ociétés </a:t>
            </a:r>
            <a:r>
              <a:rPr lang="fr-FR" dirty="0"/>
              <a:t>C</a:t>
            </a:r>
            <a:r>
              <a:rPr lang="fr-FR" dirty="0" smtClean="0"/>
              <a:t>oopératives d‘Intérêt </a:t>
            </a:r>
            <a:r>
              <a:rPr lang="fr-FR" dirty="0"/>
              <a:t>C</a:t>
            </a:r>
            <a:r>
              <a:rPr lang="fr-FR" dirty="0" smtClean="0"/>
              <a:t>ollectif </a:t>
            </a:r>
            <a:r>
              <a:rPr lang="fr-FR" dirty="0"/>
              <a:t>(SCIC), </a:t>
            </a:r>
            <a:r>
              <a:rPr lang="fr-FR" dirty="0" smtClean="0"/>
              <a:t>Coopératives d‘Activité </a:t>
            </a:r>
            <a:r>
              <a:rPr lang="fr-FR" dirty="0"/>
              <a:t>et </a:t>
            </a:r>
            <a:r>
              <a:rPr lang="fr-FR" dirty="0" smtClean="0"/>
              <a:t>d‘Emploi </a:t>
            </a:r>
            <a:r>
              <a:rPr lang="fr-FR" dirty="0"/>
              <a:t>(CAE</a:t>
            </a:r>
            <a:r>
              <a:rPr lang="fr-FR" dirty="0" smtClean="0"/>
              <a:t>), …</a:t>
            </a:r>
            <a:endParaRPr lang="fr-FR" dirty="0"/>
          </a:p>
          <a:p>
            <a:pPr marL="285750" indent="-285750">
              <a:buFont typeface="Wingdings" panose="05000000000000000000" pitchFamily="2" charset="2"/>
              <a:buChar char="§"/>
            </a:pPr>
            <a:r>
              <a:rPr lang="fr-FR" dirty="0"/>
              <a:t>Mutuelles, Unions relevant du code de la mutualité, </a:t>
            </a:r>
            <a:r>
              <a:rPr lang="fr-FR" dirty="0" smtClean="0"/>
              <a:t>Sociétés </a:t>
            </a:r>
            <a:r>
              <a:rPr lang="fr-FR" dirty="0"/>
              <a:t>d’assurance mutuelle relevant du code des assurances</a:t>
            </a:r>
          </a:p>
          <a:p>
            <a:pPr marL="285750" indent="-285750">
              <a:buFont typeface="Wingdings" panose="05000000000000000000" pitchFamily="2" charset="2"/>
              <a:buChar char="§"/>
            </a:pPr>
            <a:r>
              <a:rPr lang="fr-FR" dirty="0"/>
              <a:t>Sociétés </a:t>
            </a:r>
            <a:r>
              <a:rPr lang="fr-FR" dirty="0" smtClean="0"/>
              <a:t>commerciales (SARL, SAS, SA, SCA)</a:t>
            </a:r>
            <a:endParaRPr lang="fr-FR" dirty="0"/>
          </a:p>
        </p:txBody>
      </p:sp>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424353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664863" y="1413318"/>
            <a:ext cx="5420043" cy="2816457"/>
          </a:xfrm>
          <a:prstGeom prst="rect">
            <a:avLst/>
          </a:prstGeom>
        </p:spPr>
      </p:pic>
      <p:sp>
        <p:nvSpPr>
          <p:cNvPr id="8" name="Flèche : pentagone 7">
            <a:extLst>
              <a:ext uri="{FF2B5EF4-FFF2-40B4-BE49-F238E27FC236}">
                <a16:creationId xmlns="" xmlns:a16="http://schemas.microsoft.com/office/drawing/2014/main" id="{F88CAC22-F550-4B12-82EE-71D07520057E}"/>
              </a:ext>
            </a:extLst>
          </p:cNvPr>
          <p:cNvSpPr/>
          <p:nvPr/>
        </p:nvSpPr>
        <p:spPr>
          <a:xfrm flipH="1">
            <a:off x="660827" y="1413318"/>
            <a:ext cx="1004036" cy="476411"/>
          </a:xfrm>
          <a:prstGeom prst="homePlate">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SAS</a:t>
            </a:r>
          </a:p>
        </p:txBody>
      </p:sp>
      <p:sp>
        <p:nvSpPr>
          <p:cNvPr id="9" name="Flèche : pentagone 8">
            <a:extLst>
              <a:ext uri="{FF2B5EF4-FFF2-40B4-BE49-F238E27FC236}">
                <a16:creationId xmlns="" xmlns:a16="http://schemas.microsoft.com/office/drawing/2014/main" id="{77E0DBF0-EB2B-4604-97A6-993A58650F6E}"/>
              </a:ext>
            </a:extLst>
          </p:cNvPr>
          <p:cNvSpPr/>
          <p:nvPr/>
        </p:nvSpPr>
        <p:spPr>
          <a:xfrm flipH="1">
            <a:off x="660827" y="3743856"/>
            <a:ext cx="1004036" cy="476411"/>
          </a:xfrm>
          <a:prstGeom prst="homePlate">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solidFill>
                  <a:schemeClr val="tx1"/>
                </a:solidFill>
              </a:rPr>
              <a:t>Associa-tion</a:t>
            </a:r>
            <a:endParaRPr lang="fr-FR" dirty="0">
              <a:solidFill>
                <a:schemeClr val="tx1"/>
              </a:solidFill>
            </a:endParaRPr>
          </a:p>
        </p:txBody>
      </p:sp>
      <p:sp>
        <p:nvSpPr>
          <p:cNvPr id="10" name="Flèche : pentagone 9">
            <a:extLst>
              <a:ext uri="{FF2B5EF4-FFF2-40B4-BE49-F238E27FC236}">
                <a16:creationId xmlns="" xmlns:a16="http://schemas.microsoft.com/office/drawing/2014/main" id="{BF1F6F6E-CA17-4F60-BCCC-99F53488805F}"/>
              </a:ext>
            </a:extLst>
          </p:cNvPr>
          <p:cNvSpPr/>
          <p:nvPr/>
        </p:nvSpPr>
        <p:spPr>
          <a:xfrm>
            <a:off x="7084906" y="1435821"/>
            <a:ext cx="985902" cy="476411"/>
          </a:xfrm>
          <a:prstGeom prst="homePlate">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SCOP SARL</a:t>
            </a:r>
          </a:p>
        </p:txBody>
      </p:sp>
      <p:sp>
        <p:nvSpPr>
          <p:cNvPr id="11" name="Flèche : pentagone 10">
            <a:extLst>
              <a:ext uri="{FF2B5EF4-FFF2-40B4-BE49-F238E27FC236}">
                <a16:creationId xmlns="" xmlns:a16="http://schemas.microsoft.com/office/drawing/2014/main" id="{37AB9BA1-DB84-43F7-A8E4-B96A1AEFA810}"/>
              </a:ext>
            </a:extLst>
          </p:cNvPr>
          <p:cNvSpPr/>
          <p:nvPr/>
        </p:nvSpPr>
        <p:spPr>
          <a:xfrm>
            <a:off x="7084906" y="3743855"/>
            <a:ext cx="985902" cy="476411"/>
          </a:xfrm>
          <a:prstGeom prst="homePlate">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a:solidFill>
                  <a:schemeClr val="tx1"/>
                </a:solidFill>
              </a:rPr>
              <a:t>Associ-ation</a:t>
            </a:r>
            <a:endParaRPr lang="fr-FR" dirty="0">
              <a:solidFill>
                <a:schemeClr val="tx1"/>
              </a:solidFill>
            </a:endParaRPr>
          </a:p>
        </p:txBody>
      </p:sp>
      <p:sp>
        <p:nvSpPr>
          <p:cNvPr id="12" name="ZoneTexte 11">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3824516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
        <p:nvSpPr>
          <p:cNvPr id="3" name="Rectangle 2"/>
          <p:cNvSpPr/>
          <p:nvPr/>
        </p:nvSpPr>
        <p:spPr>
          <a:xfrm>
            <a:off x="528990" y="1952338"/>
            <a:ext cx="8234619" cy="2862322"/>
          </a:xfrm>
          <a:prstGeom prst="rect">
            <a:avLst/>
          </a:prstGeom>
        </p:spPr>
        <p:txBody>
          <a:bodyPr wrap="square">
            <a:spAutoFit/>
          </a:bodyPr>
          <a:lstStyle/>
          <a:p>
            <a:pPr algn="ctr">
              <a:spcBef>
                <a:spcPts val="0"/>
              </a:spcBef>
              <a:spcAft>
                <a:spcPts val="600"/>
              </a:spcAft>
              <a:buNone/>
            </a:pPr>
            <a:r>
              <a:rPr lang="fr-FR" dirty="0" smtClean="0">
                <a:latin typeface="+mj-lt"/>
              </a:rPr>
              <a:t> Une Entreprise Solidaire d’Utilité Sociale (ESUS) </a:t>
            </a:r>
            <a:r>
              <a:rPr lang="fr-FR" dirty="0">
                <a:latin typeface="+mj-lt"/>
              </a:rPr>
              <a:t>est une </a:t>
            </a:r>
            <a:r>
              <a:rPr lang="fr-FR" dirty="0" smtClean="0">
                <a:latin typeface="+mj-lt"/>
              </a:rPr>
              <a:t>Entreprise </a:t>
            </a:r>
            <a:r>
              <a:rPr lang="fr-FR" dirty="0">
                <a:latin typeface="+mj-lt"/>
              </a:rPr>
              <a:t>de </a:t>
            </a:r>
            <a:r>
              <a:rPr lang="fr-FR" dirty="0" smtClean="0">
                <a:latin typeface="+mj-lt"/>
              </a:rPr>
              <a:t>l'ESS (EESS) </a:t>
            </a:r>
            <a:r>
              <a:rPr lang="fr-FR" dirty="0">
                <a:latin typeface="+mj-lt"/>
              </a:rPr>
              <a:t>avec des </a:t>
            </a:r>
            <a:r>
              <a:rPr lang="fr-FR" b="1" dirty="0">
                <a:latin typeface="+mj-lt"/>
              </a:rPr>
              <a:t>engagements </a:t>
            </a:r>
            <a:r>
              <a:rPr lang="fr-FR" b="1" dirty="0" smtClean="0">
                <a:latin typeface="+mj-lt"/>
              </a:rPr>
              <a:t>et avantages supplémentaires </a:t>
            </a:r>
            <a:r>
              <a:rPr lang="fr-FR" dirty="0" smtClean="0">
                <a:latin typeface="+mj-lt"/>
              </a:rPr>
              <a:t>:</a:t>
            </a:r>
            <a:endParaRPr lang="fr-FR" b="1" dirty="0" smtClean="0">
              <a:latin typeface="+mj-lt"/>
            </a:endParaRPr>
          </a:p>
          <a:p>
            <a:pPr marL="285750" indent="-285750">
              <a:spcBef>
                <a:spcPts val="0"/>
              </a:spcBef>
              <a:spcAft>
                <a:spcPts val="600"/>
              </a:spcAft>
              <a:buFont typeface="Symbol" panose="05050102010706020507" pitchFamily="18" charset="2"/>
              <a:buChar char="Þ"/>
            </a:pPr>
            <a:r>
              <a:rPr lang="fr-FR" sz="1700" b="1" u="sng" dirty="0" smtClean="0">
                <a:latin typeface="+mj-lt"/>
              </a:rPr>
              <a:t>Critères supplémentaires</a:t>
            </a:r>
            <a:r>
              <a:rPr lang="fr-FR" sz="1700" b="1" dirty="0" smtClean="0">
                <a:latin typeface="+mj-lt"/>
              </a:rPr>
              <a:t> : </a:t>
            </a:r>
          </a:p>
          <a:p>
            <a:pPr marL="742950" lvl="1" indent="-285750">
              <a:spcAft>
                <a:spcPts val="600"/>
              </a:spcAft>
              <a:buFont typeface="Wingdings" panose="05000000000000000000" pitchFamily="2" charset="2"/>
              <a:buChar char="q"/>
            </a:pPr>
            <a:r>
              <a:rPr lang="fr-FR" sz="1700" dirty="0" smtClean="0">
                <a:latin typeface="+mj-lt"/>
              </a:rPr>
              <a:t>limitation des salaires (obligatoire dans les statuts)</a:t>
            </a:r>
          </a:p>
          <a:p>
            <a:pPr marL="742950" lvl="1" indent="-285750">
              <a:spcAft>
                <a:spcPts val="600"/>
              </a:spcAft>
              <a:buFont typeface="Wingdings" panose="05000000000000000000" pitchFamily="2" charset="2"/>
              <a:buChar char="q"/>
            </a:pPr>
            <a:r>
              <a:rPr lang="fr-FR" sz="1700" dirty="0" smtClean="0">
                <a:latin typeface="+mj-lt"/>
              </a:rPr>
              <a:t>obligation d’affecter au minimum 2/3 des dépenses au projet d’utilité sociale ou une rentabilité financière maximum de TMO (taux moyen obligataire) + 5%</a:t>
            </a:r>
          </a:p>
          <a:p>
            <a:pPr marL="285750" indent="-285750">
              <a:spcBef>
                <a:spcPts val="0"/>
              </a:spcBef>
              <a:spcAft>
                <a:spcPts val="600"/>
              </a:spcAft>
              <a:buFont typeface="Symbol" panose="05050102010706020507" pitchFamily="18" charset="2"/>
              <a:buChar char="Þ"/>
            </a:pPr>
            <a:r>
              <a:rPr lang="fr-FR" sz="1700" b="1" u="sng" dirty="0" smtClean="0">
                <a:latin typeface="+mj-lt"/>
              </a:rPr>
              <a:t>Avantages supplémentaires</a:t>
            </a:r>
            <a:r>
              <a:rPr lang="fr-FR" sz="1700" b="1" dirty="0" smtClean="0">
                <a:latin typeface="+mj-lt"/>
              </a:rPr>
              <a:t> : </a:t>
            </a:r>
            <a:r>
              <a:rPr lang="fr-FR" sz="1700" dirty="0" smtClean="0">
                <a:latin typeface="+mj-lt"/>
              </a:rPr>
              <a:t>meilleure reconnaissance, éligibilité plus grande aux financements solidaires et appels à projets, </a:t>
            </a:r>
            <a:r>
              <a:rPr lang="fr-FR" sz="1700" dirty="0"/>
              <a:t>avantages fiscaux pour les investisseurs … </a:t>
            </a:r>
            <a:endParaRPr lang="fr-FR" sz="1700" dirty="0" smtClean="0">
              <a:latin typeface="+mj-lt"/>
            </a:endParaRPr>
          </a:p>
          <a:p>
            <a:pPr>
              <a:spcAft>
                <a:spcPts val="600"/>
              </a:spcAft>
            </a:pPr>
            <a:r>
              <a:rPr lang="fr-FR" sz="1700" b="1" dirty="0" smtClean="0">
                <a:latin typeface="+mj-lt"/>
              </a:rPr>
              <a:t>Démarche </a:t>
            </a:r>
            <a:r>
              <a:rPr lang="fr-FR" sz="1700" dirty="0" smtClean="0">
                <a:latin typeface="+mj-lt"/>
              </a:rPr>
              <a:t>: demande d’agrément auprès de la DIRECCTE =&gt; contrôle de forme et de fond</a:t>
            </a:r>
            <a:endParaRPr lang="fr-FR" sz="1700" dirty="0">
              <a:latin typeface="+mj-lt"/>
            </a:endParaRPr>
          </a:p>
        </p:txBody>
      </p: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29342" t="1" r="36151" b="-1165"/>
          <a:stretch/>
        </p:blipFill>
        <p:spPr>
          <a:xfrm>
            <a:off x="310772" y="990808"/>
            <a:ext cx="939600" cy="906005"/>
          </a:xfrm>
          <a:prstGeom prst="rect">
            <a:avLst/>
          </a:prstGeom>
        </p:spPr>
      </p:pic>
      <p:sp>
        <p:nvSpPr>
          <p:cNvPr id="7" name="ZoneTexte 6">
            <a:extLst>
              <a:ext uri="{FF2B5EF4-FFF2-40B4-BE49-F238E27FC236}">
                <a16:creationId xmlns="" xmlns:a16="http://schemas.microsoft.com/office/drawing/2014/main" id="{225027BB-744D-4B99-A9D8-E9497921687B}"/>
              </a:ext>
            </a:extLst>
          </p:cNvPr>
          <p:cNvSpPr txBox="1"/>
          <p:nvPr/>
        </p:nvSpPr>
        <p:spPr>
          <a:xfrm>
            <a:off x="2252096" y="1501252"/>
            <a:ext cx="4821175" cy="338554"/>
          </a:xfrm>
          <a:prstGeom prst="rect">
            <a:avLst/>
          </a:prstGeom>
          <a:noFill/>
        </p:spPr>
        <p:txBody>
          <a:bodyPr wrap="square" rtlCol="0">
            <a:spAutoFit/>
          </a:bodyPr>
          <a:lstStyle/>
          <a:p>
            <a:pPr algn="ctr"/>
            <a:r>
              <a:rPr lang="fr-FR" sz="1600" b="1" dirty="0" smtClean="0"/>
              <a:t>Différencier la qualité d’EESS &amp; l’agrément ESUS</a:t>
            </a:r>
            <a:endParaRPr lang="fr-FR" sz="1600" b="1" dirty="0"/>
          </a:p>
        </p:txBody>
      </p:sp>
    </p:spTree>
    <p:extLst>
      <p:ext uri="{BB962C8B-B14F-4D97-AF65-F5344CB8AC3E}">
        <p14:creationId xmlns:p14="http://schemas.microsoft.com/office/powerpoint/2010/main" val="9893626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 xmlns:a16="http://schemas.microsoft.com/office/drawing/2014/main" id="{225027BB-744D-4B99-A9D8-E9497921687B}"/>
              </a:ext>
            </a:extLst>
          </p:cNvPr>
          <p:cNvSpPr txBox="1"/>
          <p:nvPr/>
        </p:nvSpPr>
        <p:spPr>
          <a:xfrm>
            <a:off x="2252096" y="1399650"/>
            <a:ext cx="4821175" cy="338554"/>
          </a:xfrm>
          <a:prstGeom prst="rect">
            <a:avLst/>
          </a:prstGeom>
          <a:noFill/>
        </p:spPr>
        <p:txBody>
          <a:bodyPr wrap="square" rtlCol="0">
            <a:spAutoFit/>
          </a:bodyPr>
          <a:lstStyle/>
          <a:p>
            <a:pPr algn="ctr"/>
            <a:r>
              <a:rPr lang="fr-FR" sz="1600" b="1" dirty="0" smtClean="0"/>
              <a:t>Focus sur l’agrément ESUS – Exemples</a:t>
            </a:r>
            <a:endParaRPr lang="fr-FR" sz="1600" b="1" dirty="0"/>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
        <p:nvSpPr>
          <p:cNvPr id="3" name="Rectangle 2"/>
          <p:cNvSpPr/>
          <p:nvPr/>
        </p:nvSpPr>
        <p:spPr>
          <a:xfrm>
            <a:off x="241825" y="2218270"/>
            <a:ext cx="3899425" cy="2800767"/>
          </a:xfrm>
          <a:prstGeom prst="rect">
            <a:avLst/>
          </a:prstGeom>
        </p:spPr>
        <p:txBody>
          <a:bodyPr wrap="square">
            <a:spAutoFit/>
          </a:bodyPr>
          <a:lstStyle/>
          <a:p>
            <a:pPr algn="ctr">
              <a:spcBef>
                <a:spcPts val="0"/>
              </a:spcBef>
              <a:buNone/>
            </a:pPr>
            <a:r>
              <a:rPr lang="fr-FR" sz="1500" dirty="0">
                <a:solidFill>
                  <a:srgbClr val="002060"/>
                </a:solidFill>
                <a:latin typeface="+mj-lt"/>
              </a:rPr>
              <a:t>	</a:t>
            </a:r>
            <a:endParaRPr lang="fr-FR" sz="1500" dirty="0" smtClean="0">
              <a:solidFill>
                <a:srgbClr val="002060"/>
              </a:solidFill>
              <a:latin typeface="+mj-lt"/>
            </a:endParaRPr>
          </a:p>
          <a:p>
            <a:pPr algn="ctr">
              <a:spcBef>
                <a:spcPts val="0"/>
              </a:spcBef>
              <a:buNone/>
            </a:pPr>
            <a:endParaRPr lang="fr-FR" sz="1500" b="1" dirty="0">
              <a:solidFill>
                <a:srgbClr val="002060"/>
              </a:solidFill>
              <a:latin typeface="+mj-lt"/>
            </a:endParaRPr>
          </a:p>
          <a:p>
            <a:pPr algn="ctr">
              <a:spcBef>
                <a:spcPts val="0"/>
              </a:spcBef>
              <a:buNone/>
            </a:pPr>
            <a:endParaRPr lang="fr-FR" sz="1500" b="1" dirty="0" smtClean="0">
              <a:solidFill>
                <a:srgbClr val="002060"/>
              </a:solidFill>
              <a:latin typeface="+mj-lt"/>
            </a:endParaRPr>
          </a:p>
          <a:p>
            <a:pPr algn="ctr">
              <a:spcBef>
                <a:spcPts val="0"/>
              </a:spcBef>
              <a:spcAft>
                <a:spcPts val="300"/>
              </a:spcAft>
              <a:buNone/>
            </a:pPr>
            <a:r>
              <a:rPr lang="fr-FR" sz="1400" b="1" dirty="0" smtClean="0">
                <a:latin typeface="+mj-lt"/>
              </a:rPr>
              <a:t>Activité :</a:t>
            </a:r>
            <a:r>
              <a:rPr lang="fr-FR" sz="1400" dirty="0" smtClean="0">
                <a:latin typeface="+mj-lt"/>
              </a:rPr>
              <a:t> Finance participative et solidaire</a:t>
            </a:r>
          </a:p>
          <a:p>
            <a:pPr algn="ctr">
              <a:spcBef>
                <a:spcPts val="0"/>
              </a:spcBef>
              <a:buNone/>
            </a:pPr>
            <a:r>
              <a:rPr lang="fr-FR" sz="1400" b="1" dirty="0" smtClean="0">
                <a:latin typeface="+mj-lt"/>
              </a:rPr>
              <a:t>Utilité sociale :</a:t>
            </a:r>
          </a:p>
          <a:p>
            <a:pPr algn="ctr">
              <a:spcBef>
                <a:spcPts val="0"/>
              </a:spcBef>
              <a:buNone/>
            </a:pPr>
            <a:r>
              <a:rPr lang="fr-FR" sz="1400" dirty="0" smtClean="0">
                <a:latin typeface="+mj-lt"/>
              </a:rPr>
              <a:t>- Projets à forts impacts mesurés par des indicateurs de mesure</a:t>
            </a:r>
          </a:p>
          <a:p>
            <a:pPr marL="285750" indent="-285750" algn="ctr">
              <a:spcBef>
                <a:spcPts val="0"/>
              </a:spcBef>
              <a:spcAft>
                <a:spcPts val="300"/>
              </a:spcAft>
              <a:buFontTx/>
              <a:buChar char="-"/>
            </a:pPr>
            <a:r>
              <a:rPr lang="fr-FR" sz="1400" dirty="0" smtClean="0">
                <a:latin typeface="+mj-lt"/>
              </a:rPr>
              <a:t>Partenariats avec un grande nombre d’acteurs de la finance solidaire</a:t>
            </a:r>
          </a:p>
          <a:p>
            <a:pPr algn="ctr">
              <a:spcBef>
                <a:spcPts val="0"/>
              </a:spcBef>
            </a:pPr>
            <a:r>
              <a:rPr lang="fr-FR" sz="1400" b="1" dirty="0" smtClean="0">
                <a:latin typeface="+mj-lt"/>
              </a:rPr>
              <a:t>Avantages :</a:t>
            </a:r>
          </a:p>
          <a:p>
            <a:pPr algn="ctr">
              <a:spcBef>
                <a:spcPts val="0"/>
              </a:spcBef>
            </a:pPr>
            <a:r>
              <a:rPr lang="fr-FR" sz="1400" dirty="0" smtClean="0">
                <a:latin typeface="+mj-lt"/>
              </a:rPr>
              <a:t>- Actionnariat ouvert à des fonds d’épargne salariale solidaire</a:t>
            </a:r>
            <a:endParaRPr lang="fr-FR" sz="1400" dirty="0">
              <a:latin typeface="+mj-lt"/>
            </a:endParaRPr>
          </a:p>
        </p:txBody>
      </p: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29342" t="1" r="36151" b="-1165"/>
          <a:stretch/>
        </p:blipFill>
        <p:spPr>
          <a:xfrm>
            <a:off x="361977" y="1201862"/>
            <a:ext cx="1058743" cy="1020888"/>
          </a:xfrm>
          <a:prstGeom prst="rect">
            <a:avLst/>
          </a:prstGeom>
        </p:spPr>
      </p:pic>
      <p:sp>
        <p:nvSpPr>
          <p:cNvPr id="6" name="Rectangle 5"/>
          <p:cNvSpPr/>
          <p:nvPr/>
        </p:nvSpPr>
        <p:spPr>
          <a:xfrm>
            <a:off x="4381569" y="2325590"/>
            <a:ext cx="4490378" cy="2454518"/>
          </a:xfrm>
          <a:prstGeom prst="rect">
            <a:avLst/>
          </a:prstGeom>
        </p:spPr>
        <p:txBody>
          <a:bodyPr wrap="square">
            <a:spAutoFit/>
          </a:bodyPr>
          <a:lstStyle/>
          <a:p>
            <a:pPr algn="ctr">
              <a:spcBef>
                <a:spcPts val="0"/>
              </a:spcBef>
              <a:buNone/>
            </a:pPr>
            <a:r>
              <a:rPr lang="fr-FR" sz="1300" dirty="0">
                <a:solidFill>
                  <a:srgbClr val="002060"/>
                </a:solidFill>
                <a:latin typeface="Ecofont Vera Sans" panose="020B0603030804020204" pitchFamily="34" charset="0"/>
              </a:rPr>
              <a:t>	</a:t>
            </a:r>
            <a:endParaRPr lang="fr-FR" sz="1300" dirty="0" smtClean="0">
              <a:solidFill>
                <a:srgbClr val="002060"/>
              </a:solidFill>
              <a:latin typeface="Ecofont Vera Sans" panose="020B0603030804020204" pitchFamily="34" charset="0"/>
            </a:endParaRPr>
          </a:p>
          <a:p>
            <a:pPr algn="ctr">
              <a:spcBef>
                <a:spcPts val="0"/>
              </a:spcBef>
              <a:buNone/>
            </a:pPr>
            <a:endParaRPr lang="fr-FR" sz="1300" dirty="0">
              <a:solidFill>
                <a:srgbClr val="002060"/>
              </a:solidFill>
              <a:latin typeface="Ecofont Vera Sans" panose="020B0603030804020204" pitchFamily="34" charset="0"/>
            </a:endParaRPr>
          </a:p>
          <a:p>
            <a:pPr algn="ctr">
              <a:spcBef>
                <a:spcPts val="0"/>
              </a:spcBef>
              <a:buNone/>
            </a:pPr>
            <a:endParaRPr lang="fr-FR" sz="1300" dirty="0" smtClean="0">
              <a:solidFill>
                <a:srgbClr val="002060"/>
              </a:solidFill>
              <a:latin typeface="Ecofont Vera Sans" panose="020B0603030804020204" pitchFamily="34" charset="0"/>
            </a:endParaRPr>
          </a:p>
          <a:p>
            <a:pPr algn="ctr">
              <a:spcBef>
                <a:spcPts val="0"/>
              </a:spcBef>
              <a:spcAft>
                <a:spcPts val="300"/>
              </a:spcAft>
              <a:buNone/>
            </a:pPr>
            <a:r>
              <a:rPr lang="fr-FR" sz="1400" b="1" dirty="0" smtClean="0">
                <a:latin typeface="+mj-lt"/>
              </a:rPr>
              <a:t>Activité : </a:t>
            </a:r>
            <a:r>
              <a:rPr lang="fr-FR" sz="1400" dirty="0" smtClean="0">
                <a:latin typeface="+mj-lt"/>
              </a:rPr>
              <a:t>Solutions de compostage</a:t>
            </a:r>
          </a:p>
          <a:p>
            <a:pPr algn="ctr">
              <a:spcBef>
                <a:spcPts val="0"/>
              </a:spcBef>
              <a:buNone/>
            </a:pPr>
            <a:r>
              <a:rPr lang="fr-FR" sz="1400" b="1" dirty="0" smtClean="0">
                <a:latin typeface="+mj-lt"/>
              </a:rPr>
              <a:t>Utilité sociale :</a:t>
            </a:r>
          </a:p>
          <a:p>
            <a:pPr algn="ctr">
              <a:spcBef>
                <a:spcPts val="0"/>
              </a:spcBef>
              <a:buNone/>
            </a:pPr>
            <a:r>
              <a:rPr lang="fr-FR" sz="1400" dirty="0" smtClean="0">
                <a:latin typeface="+mj-lt"/>
              </a:rPr>
              <a:t>- Éducation à la citoyenneté, lien social, ancrage territorial, solutions écologiques</a:t>
            </a:r>
          </a:p>
          <a:p>
            <a:pPr algn="ctr">
              <a:spcBef>
                <a:spcPts val="0"/>
              </a:spcBef>
            </a:pPr>
            <a:r>
              <a:rPr lang="fr-FR" sz="1400" b="1" dirty="0" smtClean="0">
                <a:latin typeface="+mj-lt"/>
              </a:rPr>
              <a:t>Avantages :</a:t>
            </a:r>
          </a:p>
          <a:p>
            <a:pPr marL="285750" indent="-285750" algn="ctr">
              <a:spcBef>
                <a:spcPts val="0"/>
              </a:spcBef>
              <a:buFontTx/>
              <a:buChar char="-"/>
            </a:pPr>
            <a:r>
              <a:rPr lang="fr-FR" sz="1400" dirty="0" smtClean="0">
                <a:latin typeface="+mj-lt"/>
              </a:rPr>
              <a:t>Accès à des financements solidaires (ex : France Active)</a:t>
            </a:r>
          </a:p>
          <a:p>
            <a:pPr marL="285750" indent="-285750" algn="ctr">
              <a:spcBef>
                <a:spcPts val="0"/>
              </a:spcBef>
              <a:buFontTx/>
              <a:buChar char="-"/>
            </a:pPr>
            <a:r>
              <a:rPr lang="fr-FR" sz="1400" dirty="0" smtClean="0">
                <a:latin typeface="+mj-lt"/>
              </a:rPr>
              <a:t>Accès à des appels à projets</a:t>
            </a:r>
          </a:p>
          <a:p>
            <a:pPr marL="285750" indent="-285750" algn="ctr">
              <a:spcBef>
                <a:spcPts val="0"/>
              </a:spcBef>
              <a:buFontTx/>
              <a:buChar char="-"/>
            </a:pPr>
            <a:r>
              <a:rPr lang="fr-FR" sz="1400" dirty="0" smtClean="0">
                <a:latin typeface="+mj-lt"/>
              </a:rPr>
              <a:t>Reconnaissance par les collectivités</a:t>
            </a:r>
            <a:endParaRPr lang="fr-FR" sz="1400" dirty="0">
              <a:latin typeface="+mj-lt"/>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039" y="1712306"/>
            <a:ext cx="1181907" cy="1181907"/>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9783" y="1933999"/>
            <a:ext cx="1290390" cy="925185"/>
          </a:xfrm>
          <a:prstGeom prst="rect">
            <a:avLst/>
          </a:prstGeom>
        </p:spPr>
      </p:pic>
    </p:spTree>
    <p:extLst>
      <p:ext uri="{BB962C8B-B14F-4D97-AF65-F5344CB8AC3E}">
        <p14:creationId xmlns:p14="http://schemas.microsoft.com/office/powerpoint/2010/main" val="35793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 xmlns:a16="http://schemas.microsoft.com/office/drawing/2014/main" id="{225027BB-744D-4B99-A9D8-E9497921687B}"/>
              </a:ext>
            </a:extLst>
          </p:cNvPr>
          <p:cNvSpPr txBox="1"/>
          <p:nvPr/>
        </p:nvSpPr>
        <p:spPr>
          <a:xfrm>
            <a:off x="2252096" y="1513197"/>
            <a:ext cx="4821175" cy="338554"/>
          </a:xfrm>
          <a:prstGeom prst="rect">
            <a:avLst/>
          </a:prstGeom>
          <a:noFill/>
        </p:spPr>
        <p:txBody>
          <a:bodyPr wrap="square" rtlCol="0">
            <a:spAutoFit/>
          </a:bodyPr>
          <a:lstStyle/>
          <a:p>
            <a:pPr algn="ctr"/>
            <a:r>
              <a:rPr lang="fr-FR" sz="1600" b="1" dirty="0" smtClean="0"/>
              <a:t>Focus sur l’agrément ESUS - Motifs de refus</a:t>
            </a:r>
            <a:endParaRPr lang="fr-FR" sz="1600" b="1" dirty="0"/>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
        <p:nvSpPr>
          <p:cNvPr id="3" name="Rectangle 2"/>
          <p:cNvSpPr/>
          <p:nvPr/>
        </p:nvSpPr>
        <p:spPr>
          <a:xfrm>
            <a:off x="891348" y="2163087"/>
            <a:ext cx="7443670" cy="2185214"/>
          </a:xfrm>
          <a:prstGeom prst="rect">
            <a:avLst/>
          </a:prstGeom>
        </p:spPr>
        <p:txBody>
          <a:bodyPr wrap="square">
            <a:spAutoFit/>
          </a:bodyPr>
          <a:lstStyle/>
          <a:p>
            <a:pPr algn="ctr">
              <a:spcBef>
                <a:spcPts val="0"/>
              </a:spcBef>
              <a:buNone/>
            </a:pPr>
            <a:r>
              <a:rPr lang="fr-FR" dirty="0">
                <a:solidFill>
                  <a:srgbClr val="002060"/>
                </a:solidFill>
                <a:latin typeface="+mj-lt"/>
              </a:rPr>
              <a:t>	</a:t>
            </a:r>
          </a:p>
          <a:p>
            <a:pPr marL="285750" indent="-285750" algn="just">
              <a:spcBef>
                <a:spcPts val="0"/>
              </a:spcBef>
              <a:spcAft>
                <a:spcPts val="600"/>
              </a:spcAft>
              <a:buFont typeface="Symbol" panose="05050102010706020507" pitchFamily="18" charset="2"/>
              <a:buChar char="Þ"/>
            </a:pPr>
            <a:r>
              <a:rPr lang="fr-FR" b="1" dirty="0" smtClean="0">
                <a:latin typeface="+mj-lt"/>
              </a:rPr>
              <a:t>Motifs de refus constatés dans la pratique :</a:t>
            </a:r>
          </a:p>
          <a:p>
            <a:pPr algn="just">
              <a:spcBef>
                <a:spcPts val="0"/>
              </a:spcBef>
              <a:spcAft>
                <a:spcPts val="600"/>
              </a:spcAft>
            </a:pPr>
            <a:r>
              <a:rPr lang="fr-FR" dirty="0" smtClean="0">
                <a:latin typeface="+mj-lt"/>
              </a:rPr>
              <a:t>- Exclusion jeunes entreprises (pas de comptes déposés)</a:t>
            </a:r>
          </a:p>
          <a:p>
            <a:pPr algn="just">
              <a:spcBef>
                <a:spcPts val="0"/>
              </a:spcBef>
              <a:spcAft>
                <a:spcPts val="600"/>
              </a:spcAft>
            </a:pPr>
            <a:r>
              <a:rPr lang="fr-FR" dirty="0" smtClean="0">
                <a:latin typeface="+mj-lt"/>
              </a:rPr>
              <a:t>- Utilité sociale non avérée ou non démontrée : nécessiter de faire œuvre de beaucoup de pédagogie en raison d’une </a:t>
            </a:r>
            <a:r>
              <a:rPr lang="fr-FR" dirty="0" smtClean="0"/>
              <a:t>absence </a:t>
            </a:r>
            <a:r>
              <a:rPr lang="fr-FR" dirty="0"/>
              <a:t>de doctrine sur l’utilité </a:t>
            </a:r>
            <a:r>
              <a:rPr lang="fr-FR" dirty="0" smtClean="0"/>
              <a:t>sociale ; d’autant plus en cas d’utilité sociale indirecte (ex : finance solidaire, métiers du conseil)</a:t>
            </a:r>
            <a:endParaRPr lang="fr-FR" dirty="0">
              <a:latin typeface="+mj-lt"/>
            </a:endParaRPr>
          </a:p>
        </p:txBody>
      </p: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29342" t="1" r="36151" b="-1165"/>
          <a:stretch/>
        </p:blipFill>
        <p:spPr>
          <a:xfrm>
            <a:off x="361977" y="1201862"/>
            <a:ext cx="1058743" cy="1020888"/>
          </a:xfrm>
          <a:prstGeom prst="rect">
            <a:avLst/>
          </a:prstGeom>
        </p:spPr>
      </p:pic>
    </p:spTree>
    <p:extLst>
      <p:ext uri="{BB962C8B-B14F-4D97-AF65-F5344CB8AC3E}">
        <p14:creationId xmlns:p14="http://schemas.microsoft.com/office/powerpoint/2010/main" val="869844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oneTexte 2"/>
          <p:cNvSpPr txBox="1"/>
          <p:nvPr/>
        </p:nvSpPr>
        <p:spPr>
          <a:xfrm>
            <a:off x="2244539" y="1350965"/>
            <a:ext cx="4836289" cy="338554"/>
          </a:xfrm>
          <a:prstGeom prst="rect">
            <a:avLst/>
          </a:prstGeom>
          <a:noFill/>
        </p:spPr>
        <p:txBody>
          <a:bodyPr wrap="square" rtlCol="0">
            <a:spAutoFit/>
          </a:bodyPr>
          <a:lstStyle/>
          <a:p>
            <a:r>
              <a:rPr lang="fr-FR" sz="1600" b="1" dirty="0" smtClean="0"/>
              <a:t>Association, </a:t>
            </a:r>
            <a:r>
              <a:rPr lang="fr-FR" sz="1600" b="1" dirty="0"/>
              <a:t>ou Pas association </a:t>
            </a:r>
            <a:r>
              <a:rPr lang="fr-FR" sz="1600" b="1" dirty="0" smtClean="0"/>
              <a:t>… </a:t>
            </a:r>
            <a:r>
              <a:rPr lang="fr-FR" sz="1600" b="1" dirty="0"/>
              <a:t>Telle est la </a:t>
            </a:r>
            <a:r>
              <a:rPr lang="fr-FR" sz="1600" b="1" dirty="0" smtClean="0"/>
              <a:t>question !</a:t>
            </a:r>
            <a:endParaRPr lang="fr-FR" sz="1600" b="1" dirty="0"/>
          </a:p>
        </p:txBody>
      </p:sp>
      <p:sp>
        <p:nvSpPr>
          <p:cNvPr id="4" name="ZoneTexte 3"/>
          <p:cNvSpPr txBox="1"/>
          <p:nvPr/>
        </p:nvSpPr>
        <p:spPr>
          <a:xfrm>
            <a:off x="1205344" y="1769392"/>
            <a:ext cx="6914678" cy="2985433"/>
          </a:xfrm>
          <a:prstGeom prst="rect">
            <a:avLst/>
          </a:prstGeom>
          <a:noFill/>
        </p:spPr>
        <p:txBody>
          <a:bodyPr wrap="square" rtlCol="0">
            <a:spAutoFit/>
          </a:bodyPr>
          <a:lstStyle/>
          <a:p>
            <a:r>
              <a:rPr lang="fr-FR" sz="1600" b="1" dirty="0">
                <a:solidFill>
                  <a:srgbClr val="FF0000"/>
                </a:solidFill>
              </a:rPr>
              <a:t>Associations</a:t>
            </a:r>
            <a:r>
              <a:rPr lang="fr-FR" sz="1600" dirty="0">
                <a:solidFill>
                  <a:srgbClr val="FF0000"/>
                </a:solidFill>
              </a:rPr>
              <a:t> -</a:t>
            </a:r>
            <a:r>
              <a:rPr lang="fr-FR" sz="1600" dirty="0"/>
              <a:t> </a:t>
            </a:r>
            <a:r>
              <a:rPr lang="fr-FR" sz="1600" b="1" dirty="0">
                <a:solidFill>
                  <a:srgbClr val="FF0000"/>
                </a:solidFill>
              </a:rPr>
              <a:t>Premier mode d’entreprendre dans l’ESS </a:t>
            </a:r>
            <a:r>
              <a:rPr lang="fr-FR" sz="1600" dirty="0"/>
              <a:t>: 184.560 </a:t>
            </a:r>
            <a:r>
              <a:rPr lang="fr-FR" sz="1600" dirty="0" smtClean="0"/>
              <a:t>établissements employeurs </a:t>
            </a:r>
            <a:r>
              <a:rPr lang="fr-FR" sz="1600" dirty="0"/>
              <a:t>sur un total de 221.325 établissements ESS soit 83</a:t>
            </a:r>
            <a:r>
              <a:rPr lang="fr-FR" sz="1600" dirty="0" smtClean="0"/>
              <a:t>%</a:t>
            </a:r>
            <a:endParaRPr lang="fr-FR" sz="1600" dirty="0"/>
          </a:p>
          <a:p>
            <a:endParaRPr lang="fr-FR" sz="1400" dirty="0"/>
          </a:p>
          <a:p>
            <a:r>
              <a:rPr lang="fr-FR" sz="1600" b="1" dirty="0" smtClean="0"/>
              <a:t>Formes Coopératives</a:t>
            </a:r>
            <a:r>
              <a:rPr lang="fr-FR" sz="1600" dirty="0" smtClean="0"/>
              <a:t> </a:t>
            </a:r>
            <a:r>
              <a:rPr lang="fr-FR" sz="1600" dirty="0"/>
              <a:t>: </a:t>
            </a:r>
            <a:r>
              <a:rPr lang="fr-FR" sz="1600" dirty="0" smtClean="0"/>
              <a:t>26.760 </a:t>
            </a:r>
            <a:r>
              <a:rPr lang="fr-FR" sz="1600" dirty="0"/>
              <a:t>en 2014 soit 12,1</a:t>
            </a:r>
            <a:r>
              <a:rPr lang="fr-FR" sz="1600" dirty="0" smtClean="0"/>
              <a:t>% de l’ESS</a:t>
            </a:r>
            <a:endParaRPr lang="fr-FR" sz="1600" dirty="0"/>
          </a:p>
          <a:p>
            <a:endParaRPr lang="fr-FR" sz="1400" dirty="0"/>
          </a:p>
          <a:p>
            <a:r>
              <a:rPr lang="fr-FR" sz="1600" b="1" dirty="0"/>
              <a:t>S</a:t>
            </a:r>
            <a:r>
              <a:rPr lang="fr-FR" sz="1600" b="1" dirty="0" smtClean="0"/>
              <a:t>ociétés </a:t>
            </a:r>
            <a:r>
              <a:rPr lang="fr-FR" sz="1600" b="1" dirty="0"/>
              <a:t>commerciales </a:t>
            </a:r>
            <a:r>
              <a:rPr lang="fr-FR" sz="1600" b="1" dirty="0" smtClean="0"/>
              <a:t>de l’ESS : </a:t>
            </a:r>
            <a:r>
              <a:rPr lang="fr-FR" sz="1600" dirty="0" smtClean="0"/>
              <a:t>236 en 2016</a:t>
            </a:r>
            <a:endParaRPr lang="fr-FR" sz="1600" dirty="0"/>
          </a:p>
          <a:p>
            <a:pPr marL="285750" indent="-285750">
              <a:buFont typeface="Arial" panose="020B0604020202020204" pitchFamily="34" charset="0"/>
              <a:buChar char="•"/>
            </a:pPr>
            <a:r>
              <a:rPr lang="fr-FR" sz="1600" dirty="0" smtClean="0"/>
              <a:t>81 créées en 2016 + entreprises d’insertion historiques</a:t>
            </a:r>
          </a:p>
          <a:p>
            <a:pPr marL="285750" indent="-285750">
              <a:buFont typeface="Arial" panose="020B0604020202020204" pitchFamily="34" charset="0"/>
              <a:buChar char="•"/>
            </a:pPr>
            <a:r>
              <a:rPr lang="fr-FR" sz="1600" dirty="0" smtClean="0"/>
              <a:t>70</a:t>
            </a:r>
            <a:r>
              <a:rPr lang="fr-FR" sz="1600" dirty="0"/>
              <a:t>% ont un statut de SAS et 16% en SARL</a:t>
            </a:r>
          </a:p>
          <a:p>
            <a:pPr marL="285750" indent="-285750">
              <a:buFont typeface="Arial" panose="020B0604020202020204" pitchFamily="34" charset="0"/>
              <a:buChar char="•"/>
            </a:pPr>
            <a:r>
              <a:rPr lang="fr-FR" sz="1600" dirty="0"/>
              <a:t>¾ sont des TPE (- 6 salariés)</a:t>
            </a:r>
          </a:p>
          <a:p>
            <a:pPr marL="285750" indent="-285750">
              <a:buFont typeface="Arial" panose="020B0604020202020204" pitchFamily="34" charset="0"/>
              <a:buChar char="•"/>
            </a:pPr>
            <a:r>
              <a:rPr lang="fr-FR" sz="1600" dirty="0"/>
              <a:t>p</a:t>
            </a:r>
            <a:r>
              <a:rPr lang="fr-FR" sz="1600" dirty="0" smtClean="0"/>
              <a:t>rincipaux secteurs </a:t>
            </a:r>
            <a:r>
              <a:rPr lang="fr-FR" sz="1600" dirty="0"/>
              <a:t>d’activité : </a:t>
            </a:r>
            <a:r>
              <a:rPr lang="fr-FR" sz="1600" dirty="0" smtClean="0"/>
              <a:t>service aux entreprises, commerce/commerce équitable, réparation/recyclage/réemploi</a:t>
            </a:r>
            <a:endParaRPr lang="fr-FR" sz="1600" dirty="0"/>
          </a:p>
          <a:p>
            <a:pPr marL="285750" indent="-285750">
              <a:buFont typeface="Arial" panose="020B0604020202020204" pitchFamily="34" charset="0"/>
              <a:buChar char="•"/>
            </a:pPr>
            <a:r>
              <a:rPr lang="fr-FR" sz="1600" dirty="0" smtClean="0"/>
              <a:t>28% </a:t>
            </a:r>
            <a:r>
              <a:rPr lang="fr-FR" sz="1600" dirty="0"/>
              <a:t>implanté en </a:t>
            </a:r>
            <a:r>
              <a:rPr lang="fr-FR" sz="1600" dirty="0" smtClean="0"/>
              <a:t>IDF (contre 23% pour les entreprises hors ESS)</a:t>
            </a:r>
            <a:endParaRPr lang="fr-FR" sz="1600" dirty="0"/>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1423359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6DED846-CC5A-4EAC-8335-69950456A568}"/>
              </a:ext>
            </a:extLst>
          </p:cNvPr>
          <p:cNvSpPr/>
          <p:nvPr/>
        </p:nvSpPr>
        <p:spPr>
          <a:xfrm>
            <a:off x="6908282" y="4338976"/>
            <a:ext cx="2082373" cy="43799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bg2">
                    <a:lumMod val="25000"/>
                  </a:schemeClr>
                </a:solidFill>
              </a:rPr>
              <a:t>05 septembre 2017</a:t>
            </a:r>
            <a:endParaRPr lang="fr-FR" sz="1000" dirty="0">
              <a:solidFill>
                <a:schemeClr val="bg2">
                  <a:lumMod val="25000"/>
                </a:schemeClr>
              </a:solidFill>
            </a:endParaRPr>
          </a:p>
        </p:txBody>
      </p:sp>
      <p:sp>
        <p:nvSpPr>
          <p:cNvPr id="4" name="ZoneTexte 3">
            <a:extLst>
              <a:ext uri="{FF2B5EF4-FFF2-40B4-BE49-F238E27FC236}">
                <a16:creationId xmlns="" xmlns:a16="http://schemas.microsoft.com/office/drawing/2014/main" id="{A4F32473-F366-472F-8D0C-D43C16FF6840}"/>
              </a:ext>
            </a:extLst>
          </p:cNvPr>
          <p:cNvSpPr txBox="1"/>
          <p:nvPr/>
        </p:nvSpPr>
        <p:spPr>
          <a:xfrm>
            <a:off x="4665232" y="3196881"/>
            <a:ext cx="3141175" cy="523220"/>
          </a:xfrm>
          <a:prstGeom prst="rect">
            <a:avLst/>
          </a:prstGeom>
          <a:noFill/>
        </p:spPr>
        <p:txBody>
          <a:bodyPr wrap="square" rtlCol="0">
            <a:spAutoFit/>
          </a:bodyPr>
          <a:lstStyle/>
          <a:p>
            <a:r>
              <a:rPr lang="fr-FR" sz="1400" dirty="0">
                <a:solidFill>
                  <a:schemeClr val="tx2"/>
                </a:solidFill>
              </a:rPr>
              <a:t>Mathieu CASTAINGS</a:t>
            </a:r>
          </a:p>
          <a:p>
            <a:r>
              <a:rPr lang="fr-FR" sz="1400" dirty="0" smtClean="0"/>
              <a:t>EC</a:t>
            </a:r>
            <a:endParaRPr lang="fr-FR" sz="1400" dirty="0"/>
          </a:p>
        </p:txBody>
      </p:sp>
      <p:sp>
        <p:nvSpPr>
          <p:cNvPr id="5" name="ZoneTexte 4">
            <a:extLst>
              <a:ext uri="{FF2B5EF4-FFF2-40B4-BE49-F238E27FC236}">
                <a16:creationId xmlns="" xmlns:a16="http://schemas.microsoft.com/office/drawing/2014/main" id="{BAEF5DAF-EFDF-483E-88F6-D200C3303DCB}"/>
              </a:ext>
            </a:extLst>
          </p:cNvPr>
          <p:cNvSpPr txBox="1"/>
          <p:nvPr/>
        </p:nvSpPr>
        <p:spPr>
          <a:xfrm>
            <a:off x="1075551" y="3199314"/>
            <a:ext cx="3284851" cy="523220"/>
          </a:xfrm>
          <a:prstGeom prst="rect">
            <a:avLst/>
          </a:prstGeom>
          <a:noFill/>
        </p:spPr>
        <p:txBody>
          <a:bodyPr wrap="square" rtlCol="0">
            <a:spAutoFit/>
          </a:bodyPr>
          <a:lstStyle/>
          <a:p>
            <a:r>
              <a:rPr lang="fr-FR" sz="1400" dirty="0">
                <a:solidFill>
                  <a:schemeClr val="tx2"/>
                </a:solidFill>
              </a:rPr>
              <a:t>Nora </a:t>
            </a:r>
            <a:r>
              <a:rPr lang="fr-FR" sz="1400" dirty="0" smtClean="0">
                <a:solidFill>
                  <a:schemeClr val="tx2"/>
                </a:solidFill>
              </a:rPr>
              <a:t>VARTANYAN</a:t>
            </a:r>
          </a:p>
          <a:p>
            <a:r>
              <a:rPr lang="fr-FR" sz="1400" dirty="0" smtClean="0"/>
              <a:t>EC/CAC</a:t>
            </a:r>
            <a:endParaRPr lang="fr-FR" sz="1400" dirty="0"/>
          </a:p>
        </p:txBody>
      </p:sp>
      <p:pic>
        <p:nvPicPr>
          <p:cNvPr id="6" name="Image 5">
            <a:extLst>
              <a:ext uri="{FF2B5EF4-FFF2-40B4-BE49-F238E27FC236}">
                <a16:creationId xmlns="" xmlns:a16="http://schemas.microsoft.com/office/drawing/2014/main" id="{8AFE621F-3CDB-4DFB-AD67-7C13ED6B1557}"/>
              </a:ext>
            </a:extLst>
          </p:cNvPr>
          <p:cNvPicPr>
            <a:picLocks noChangeAspect="1"/>
          </p:cNvPicPr>
          <p:nvPr/>
        </p:nvPicPr>
        <p:blipFill rotWithShape="1">
          <a:blip r:embed="rId3"/>
          <a:srcRect l="4176" t="2" r="4624" b="-33"/>
          <a:stretch/>
        </p:blipFill>
        <p:spPr>
          <a:xfrm>
            <a:off x="6378129" y="1851472"/>
            <a:ext cx="1617203" cy="1773807"/>
          </a:xfrm>
          <a:prstGeom prst="rect">
            <a:avLst/>
          </a:prstGeom>
        </p:spPr>
      </p:pic>
      <p:pic>
        <p:nvPicPr>
          <p:cNvPr id="7" name="Image 6">
            <a:extLst>
              <a:ext uri="{FF2B5EF4-FFF2-40B4-BE49-F238E27FC236}">
                <a16:creationId xmlns="" xmlns:a16="http://schemas.microsoft.com/office/drawing/2014/main" id="{94B15D1C-DDE3-4241-8A12-B767B43A18FE}"/>
              </a:ext>
            </a:extLst>
          </p:cNvPr>
          <p:cNvPicPr>
            <a:picLocks noChangeAspect="1"/>
          </p:cNvPicPr>
          <p:nvPr/>
        </p:nvPicPr>
        <p:blipFill rotWithShape="1">
          <a:blip r:embed="rId4"/>
          <a:srcRect r="38256" b="39"/>
          <a:stretch/>
        </p:blipFill>
        <p:spPr>
          <a:xfrm>
            <a:off x="2653442" y="1851472"/>
            <a:ext cx="1631391" cy="1760786"/>
          </a:xfrm>
          <a:prstGeom prst="rect">
            <a:avLst/>
          </a:prstGeom>
        </p:spPr>
      </p:pic>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Intervenants</a:t>
            </a:r>
            <a:endParaRPr lang="fr-FR" sz="1600" b="1" baseline="0" dirty="0" smtClean="0">
              <a:solidFill>
                <a:schemeClr val="bg2">
                  <a:lumMod val="25000"/>
                </a:schemeClr>
              </a:solidFill>
            </a:endParaRPr>
          </a:p>
        </p:txBody>
      </p:sp>
    </p:spTree>
    <p:extLst>
      <p:ext uri="{BB962C8B-B14F-4D97-AF65-F5344CB8AC3E}">
        <p14:creationId xmlns:p14="http://schemas.microsoft.com/office/powerpoint/2010/main" val="1542203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AE777235-C302-4E78-9288-F56E38F45FE5}"/>
              </a:ext>
            </a:extLst>
          </p:cNvPr>
          <p:cNvGraphicFramePr/>
          <p:nvPr>
            <p:extLst>
              <p:ext uri="{D42A27DB-BD31-4B8C-83A1-F6EECF244321}">
                <p14:modId xmlns:p14="http://schemas.microsoft.com/office/powerpoint/2010/main" val="2942880289"/>
              </p:ext>
            </p:extLst>
          </p:nvPr>
        </p:nvGraphicFramePr>
        <p:xfrm>
          <a:off x="1194217" y="1293649"/>
          <a:ext cx="6251612" cy="3096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Questions à se poser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4076581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ZoneTexte 12">
            <a:extLst>
              <a:ext uri="{FF2B5EF4-FFF2-40B4-BE49-F238E27FC236}">
                <a16:creationId xmlns="" xmlns:a16="http://schemas.microsoft.com/office/drawing/2014/main" id="{225027BB-744D-4B99-A9D8-E9497921687B}"/>
              </a:ext>
            </a:extLst>
          </p:cNvPr>
          <p:cNvSpPr txBox="1"/>
          <p:nvPr/>
        </p:nvSpPr>
        <p:spPr>
          <a:xfrm>
            <a:off x="2743200" y="1372675"/>
            <a:ext cx="3650043" cy="338554"/>
          </a:xfrm>
          <a:prstGeom prst="rect">
            <a:avLst/>
          </a:prstGeom>
          <a:noFill/>
        </p:spPr>
        <p:txBody>
          <a:bodyPr wrap="square" rtlCol="0">
            <a:spAutoFit/>
          </a:bodyPr>
          <a:lstStyle/>
          <a:p>
            <a:r>
              <a:rPr lang="fr-FR" sz="1600" b="1" dirty="0"/>
              <a:t>Les étapes du choix de la forme juridique</a:t>
            </a:r>
          </a:p>
        </p:txBody>
      </p:sp>
      <p:graphicFrame>
        <p:nvGraphicFramePr>
          <p:cNvPr id="2" name="Diagramme 1"/>
          <p:cNvGraphicFramePr/>
          <p:nvPr>
            <p:extLst>
              <p:ext uri="{D42A27DB-BD31-4B8C-83A1-F6EECF244321}">
                <p14:modId xmlns:p14="http://schemas.microsoft.com/office/powerpoint/2010/main" val="1428186176"/>
              </p:ext>
            </p:extLst>
          </p:nvPr>
        </p:nvGraphicFramePr>
        <p:xfrm>
          <a:off x="1524000" y="1630071"/>
          <a:ext cx="6096000" cy="3064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Questions à se poser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68643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 coins arrondis 1">
            <a:extLst>
              <a:ext uri="{FF2B5EF4-FFF2-40B4-BE49-F238E27FC236}">
                <a16:creationId xmlns="" xmlns:a16="http://schemas.microsoft.com/office/drawing/2014/main" id="{EEF7B606-B72C-4BD9-A1B3-DB177F89B262}"/>
              </a:ext>
            </a:extLst>
          </p:cNvPr>
          <p:cNvSpPr/>
          <p:nvPr/>
        </p:nvSpPr>
        <p:spPr>
          <a:xfrm>
            <a:off x="1194217" y="1806890"/>
            <a:ext cx="2072804" cy="1299047"/>
          </a:xfrm>
          <a:prstGeom prst="roundRect">
            <a:avLst/>
          </a:prstGeom>
          <a:solidFill>
            <a:schemeClr val="accent2">
              <a:lumMod val="20000"/>
              <a:lumOff val="8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500" dirty="0">
                <a:solidFill>
                  <a:schemeClr val="tx1"/>
                </a:solidFill>
              </a:rPr>
              <a:t>Modèle </a:t>
            </a:r>
            <a:r>
              <a:rPr lang="fr-FR" sz="1500" dirty="0" smtClean="0">
                <a:solidFill>
                  <a:schemeClr val="tx1"/>
                </a:solidFill>
              </a:rPr>
              <a:t>socio-économique</a:t>
            </a:r>
          </a:p>
          <a:p>
            <a:pPr algn="ctr"/>
            <a:r>
              <a:rPr lang="fr-FR" sz="1100" i="1" dirty="0" smtClean="0">
                <a:solidFill>
                  <a:schemeClr val="tx1"/>
                </a:solidFill>
              </a:rPr>
              <a:t>Activités lucratives ou non, </a:t>
            </a:r>
            <a:r>
              <a:rPr lang="fr-FR" sz="1100" i="1" dirty="0">
                <a:solidFill>
                  <a:schemeClr val="tx1"/>
                </a:solidFill>
              </a:rPr>
              <a:t>D</a:t>
            </a:r>
            <a:r>
              <a:rPr lang="fr-FR" sz="1100" i="1" dirty="0" smtClean="0">
                <a:solidFill>
                  <a:schemeClr val="tx1"/>
                </a:solidFill>
              </a:rPr>
              <a:t>on-mécénat</a:t>
            </a:r>
            <a:r>
              <a:rPr lang="fr-FR" sz="1100" i="1" dirty="0">
                <a:solidFill>
                  <a:schemeClr val="tx1"/>
                </a:solidFill>
              </a:rPr>
              <a:t>, bénévolat, </a:t>
            </a:r>
            <a:r>
              <a:rPr lang="fr-FR" sz="1100" i="1" dirty="0" smtClean="0">
                <a:solidFill>
                  <a:schemeClr val="tx1"/>
                </a:solidFill>
              </a:rPr>
              <a:t>subventions, aides à l’emploi, crédits d’impôts</a:t>
            </a:r>
            <a:endParaRPr lang="fr-FR" sz="1100" i="1" dirty="0">
              <a:solidFill>
                <a:schemeClr val="tx1"/>
              </a:solidFill>
            </a:endParaRPr>
          </a:p>
        </p:txBody>
      </p:sp>
      <p:sp>
        <p:nvSpPr>
          <p:cNvPr id="13" name="Rectangle : coins arrondis 1">
            <a:extLst>
              <a:ext uri="{FF2B5EF4-FFF2-40B4-BE49-F238E27FC236}">
                <a16:creationId xmlns="" xmlns:a16="http://schemas.microsoft.com/office/drawing/2014/main" id="{EEF7B606-B72C-4BD9-A1B3-DB177F89B262}"/>
              </a:ext>
            </a:extLst>
          </p:cNvPr>
          <p:cNvSpPr/>
          <p:nvPr/>
        </p:nvSpPr>
        <p:spPr>
          <a:xfrm>
            <a:off x="3437224" y="1806889"/>
            <a:ext cx="2072804" cy="1299047"/>
          </a:xfrm>
          <a:prstGeom prst="roundRect">
            <a:avLst/>
          </a:prstGeom>
          <a:solidFill>
            <a:schemeClr val="accent2">
              <a:lumMod val="20000"/>
              <a:lumOff val="8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500" dirty="0" smtClean="0">
                <a:solidFill>
                  <a:schemeClr val="tx1"/>
                </a:solidFill>
              </a:rPr>
              <a:t>Besoin de financement</a:t>
            </a:r>
          </a:p>
          <a:p>
            <a:pPr algn="ctr"/>
            <a:r>
              <a:rPr lang="fr-FR" sz="1100" i="1" dirty="0" smtClean="0">
                <a:solidFill>
                  <a:schemeClr val="tx1"/>
                </a:solidFill>
              </a:rPr>
              <a:t>Importance </a:t>
            </a:r>
            <a:r>
              <a:rPr lang="fr-FR" sz="1100" i="1" dirty="0">
                <a:solidFill>
                  <a:schemeClr val="tx1"/>
                </a:solidFill>
              </a:rPr>
              <a:t>besoin de fonds propres </a:t>
            </a:r>
            <a:r>
              <a:rPr lang="fr-FR" sz="1100" i="1" dirty="0" smtClean="0">
                <a:solidFill>
                  <a:schemeClr val="tx1"/>
                </a:solidFill>
              </a:rPr>
              <a:t>pour investissement, BFR, déficits de départ</a:t>
            </a:r>
          </a:p>
          <a:p>
            <a:pPr algn="ctr"/>
            <a:r>
              <a:rPr lang="fr-FR" sz="1100" i="1" dirty="0" smtClean="0">
                <a:solidFill>
                  <a:schemeClr val="tx1"/>
                </a:solidFill>
              </a:rPr>
              <a:t>Attente des investisseurs</a:t>
            </a:r>
            <a:endParaRPr lang="fr-FR" sz="1100" i="1" dirty="0">
              <a:solidFill>
                <a:schemeClr val="tx1"/>
              </a:solidFill>
            </a:endParaRPr>
          </a:p>
        </p:txBody>
      </p:sp>
      <p:sp>
        <p:nvSpPr>
          <p:cNvPr id="14" name="Rectangle : coins arrondis 1">
            <a:extLst>
              <a:ext uri="{FF2B5EF4-FFF2-40B4-BE49-F238E27FC236}">
                <a16:creationId xmlns="" xmlns:a16="http://schemas.microsoft.com/office/drawing/2014/main" id="{EEF7B606-B72C-4BD9-A1B3-DB177F89B262}"/>
              </a:ext>
            </a:extLst>
          </p:cNvPr>
          <p:cNvSpPr/>
          <p:nvPr/>
        </p:nvSpPr>
        <p:spPr>
          <a:xfrm>
            <a:off x="5680231" y="1799330"/>
            <a:ext cx="2072804" cy="1299047"/>
          </a:xfrm>
          <a:prstGeom prst="roundRect">
            <a:avLst/>
          </a:prstGeom>
          <a:solidFill>
            <a:schemeClr val="accent2">
              <a:lumMod val="20000"/>
              <a:lumOff val="8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500" dirty="0" err="1" smtClean="0">
                <a:solidFill>
                  <a:schemeClr val="tx1"/>
                </a:solidFill>
              </a:rPr>
              <a:t>Lucrativité</a:t>
            </a:r>
            <a:endParaRPr lang="fr-FR" sz="1500" dirty="0">
              <a:solidFill>
                <a:schemeClr val="tx1"/>
              </a:solidFill>
            </a:endParaRPr>
          </a:p>
          <a:p>
            <a:pPr algn="ctr"/>
            <a:r>
              <a:rPr lang="fr-FR" sz="1100" i="1" dirty="0" smtClean="0">
                <a:solidFill>
                  <a:schemeClr val="tx1"/>
                </a:solidFill>
              </a:rPr>
              <a:t>Importante, limitée, ou nulle</a:t>
            </a:r>
          </a:p>
          <a:p>
            <a:pPr algn="ctr"/>
            <a:r>
              <a:rPr lang="fr-FR" sz="1100" i="1" dirty="0" smtClean="0">
                <a:solidFill>
                  <a:schemeClr val="tx1"/>
                </a:solidFill>
              </a:rPr>
              <a:t>Mise en réserve</a:t>
            </a:r>
          </a:p>
          <a:p>
            <a:pPr algn="ctr"/>
            <a:r>
              <a:rPr lang="fr-FR" sz="1100" i="1" dirty="0" smtClean="0">
                <a:solidFill>
                  <a:schemeClr val="tx1"/>
                </a:solidFill>
              </a:rPr>
              <a:t>Limitation rémunérations du travail et du capital</a:t>
            </a:r>
          </a:p>
          <a:p>
            <a:pPr algn="ctr"/>
            <a:r>
              <a:rPr lang="fr-FR" sz="1100" i="1" dirty="0">
                <a:solidFill>
                  <a:schemeClr val="tx1"/>
                </a:solidFill>
              </a:rPr>
              <a:t>R</a:t>
            </a:r>
            <a:r>
              <a:rPr lang="fr-FR" sz="1100" i="1" dirty="0" smtClean="0">
                <a:solidFill>
                  <a:schemeClr val="tx1"/>
                </a:solidFill>
              </a:rPr>
              <a:t>émunération des dirigeants</a:t>
            </a:r>
            <a:endParaRPr lang="fr-FR" sz="1100" i="1" dirty="0">
              <a:solidFill>
                <a:schemeClr val="tx1"/>
              </a:solidFill>
            </a:endParaRPr>
          </a:p>
        </p:txBody>
      </p:sp>
      <p:sp>
        <p:nvSpPr>
          <p:cNvPr id="15" name="Rectangle : coins arrondis 1">
            <a:extLst>
              <a:ext uri="{FF2B5EF4-FFF2-40B4-BE49-F238E27FC236}">
                <a16:creationId xmlns="" xmlns:a16="http://schemas.microsoft.com/office/drawing/2014/main" id="{EEF7B606-B72C-4BD9-A1B3-DB177F89B262}"/>
              </a:ext>
            </a:extLst>
          </p:cNvPr>
          <p:cNvSpPr/>
          <p:nvPr/>
        </p:nvSpPr>
        <p:spPr>
          <a:xfrm>
            <a:off x="1194217" y="3281701"/>
            <a:ext cx="2072804" cy="1299047"/>
          </a:xfrm>
          <a:prstGeom prst="roundRect">
            <a:avLst/>
          </a:prstGeom>
          <a:solidFill>
            <a:schemeClr val="accent2">
              <a:lumMod val="20000"/>
              <a:lumOff val="8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500" dirty="0" smtClean="0">
                <a:solidFill>
                  <a:schemeClr val="tx1"/>
                </a:solidFill>
              </a:rPr>
              <a:t>Gouvernance</a:t>
            </a:r>
          </a:p>
          <a:p>
            <a:pPr algn="ctr"/>
            <a:r>
              <a:rPr lang="fr-FR" sz="1100" i="1" dirty="0" smtClean="0">
                <a:solidFill>
                  <a:schemeClr val="tx1"/>
                </a:solidFill>
              </a:rPr>
              <a:t>Place des fondateurs, bénévoles, salariés, parties prenantes, collectivités</a:t>
            </a:r>
          </a:p>
          <a:p>
            <a:pPr algn="ctr"/>
            <a:r>
              <a:rPr lang="fr-FR" sz="1100" i="1" dirty="0" smtClean="0">
                <a:solidFill>
                  <a:schemeClr val="tx1"/>
                </a:solidFill>
              </a:rPr>
              <a:t>Pouvoir décisionnaire ou consultatif</a:t>
            </a:r>
            <a:endParaRPr lang="fr-FR" sz="1100" i="1" dirty="0">
              <a:solidFill>
                <a:schemeClr val="tx1"/>
              </a:solidFill>
            </a:endParaRPr>
          </a:p>
        </p:txBody>
      </p:sp>
      <p:sp>
        <p:nvSpPr>
          <p:cNvPr id="16" name="Rectangle : coins arrondis 1">
            <a:extLst>
              <a:ext uri="{FF2B5EF4-FFF2-40B4-BE49-F238E27FC236}">
                <a16:creationId xmlns="" xmlns:a16="http://schemas.microsoft.com/office/drawing/2014/main" id="{EEF7B606-B72C-4BD9-A1B3-DB177F89B262}"/>
              </a:ext>
            </a:extLst>
          </p:cNvPr>
          <p:cNvSpPr/>
          <p:nvPr/>
        </p:nvSpPr>
        <p:spPr>
          <a:xfrm>
            <a:off x="3437224" y="3277327"/>
            <a:ext cx="2072804" cy="1299047"/>
          </a:xfrm>
          <a:prstGeom prst="roundRect">
            <a:avLst/>
          </a:prstGeom>
          <a:solidFill>
            <a:schemeClr val="accent2">
              <a:lumMod val="20000"/>
              <a:lumOff val="8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500" dirty="0" smtClean="0">
                <a:solidFill>
                  <a:schemeClr val="tx1"/>
                </a:solidFill>
              </a:rPr>
              <a:t>Avantages juridiques, sociaux, fiscaux</a:t>
            </a:r>
          </a:p>
          <a:p>
            <a:pPr algn="ctr"/>
            <a:r>
              <a:rPr lang="fr-FR" sz="1100" i="1" dirty="0" smtClean="0">
                <a:solidFill>
                  <a:schemeClr val="tx1"/>
                </a:solidFill>
              </a:rPr>
              <a:t>Agréments (ex : SIAE), Exonération impôts commerciaux, intérêt général, utilité publique, emplois aidés, statut social dirigeants</a:t>
            </a:r>
            <a:endParaRPr lang="fr-FR" sz="1100" i="1" dirty="0">
              <a:solidFill>
                <a:schemeClr val="tx1"/>
              </a:solidFill>
            </a:endParaRPr>
          </a:p>
        </p:txBody>
      </p:sp>
      <p:sp>
        <p:nvSpPr>
          <p:cNvPr id="17" name="Rectangle : coins arrondis 1">
            <a:extLst>
              <a:ext uri="{FF2B5EF4-FFF2-40B4-BE49-F238E27FC236}">
                <a16:creationId xmlns="" xmlns:a16="http://schemas.microsoft.com/office/drawing/2014/main" id="{EEF7B606-B72C-4BD9-A1B3-DB177F89B262}"/>
              </a:ext>
            </a:extLst>
          </p:cNvPr>
          <p:cNvSpPr/>
          <p:nvPr/>
        </p:nvSpPr>
        <p:spPr>
          <a:xfrm>
            <a:off x="5680231" y="3277327"/>
            <a:ext cx="2072804" cy="1299047"/>
          </a:xfrm>
          <a:prstGeom prst="roundRect">
            <a:avLst/>
          </a:prstGeom>
          <a:solidFill>
            <a:schemeClr val="accent2">
              <a:lumMod val="20000"/>
              <a:lumOff val="8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500" dirty="0" smtClean="0">
                <a:solidFill>
                  <a:schemeClr val="tx1"/>
                </a:solidFill>
              </a:rPr>
              <a:t>Image</a:t>
            </a:r>
          </a:p>
          <a:p>
            <a:pPr algn="ctr"/>
            <a:r>
              <a:rPr lang="fr-FR" sz="1100" i="1" dirty="0" smtClean="0">
                <a:solidFill>
                  <a:schemeClr val="tx1"/>
                </a:solidFill>
              </a:rPr>
              <a:t>Attachement à des valeurs Efficacité économique</a:t>
            </a:r>
            <a:endParaRPr lang="fr-FR" sz="1100" i="1" dirty="0">
              <a:solidFill>
                <a:schemeClr val="tx1"/>
              </a:solidFill>
            </a:endParaRPr>
          </a:p>
        </p:txBody>
      </p:sp>
      <p:sp>
        <p:nvSpPr>
          <p:cNvPr id="10" name="ZoneTexte 9">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Questions à se poser</a:t>
            </a:r>
            <a:endParaRPr lang="fr-FR" sz="1600" b="1" baseline="0" dirty="0">
              <a:solidFill>
                <a:schemeClr val="bg2">
                  <a:lumMod val="25000"/>
                </a:schemeClr>
              </a:solidFill>
            </a:endParaRPr>
          </a:p>
        </p:txBody>
      </p:sp>
      <p:sp>
        <p:nvSpPr>
          <p:cNvPr id="11" name="ZoneTexte 10">
            <a:extLst>
              <a:ext uri="{FF2B5EF4-FFF2-40B4-BE49-F238E27FC236}">
                <a16:creationId xmlns="" xmlns:a16="http://schemas.microsoft.com/office/drawing/2014/main" id="{225027BB-744D-4B99-A9D8-E9497921687B}"/>
              </a:ext>
            </a:extLst>
          </p:cNvPr>
          <p:cNvSpPr txBox="1"/>
          <p:nvPr/>
        </p:nvSpPr>
        <p:spPr>
          <a:xfrm>
            <a:off x="2814859" y="1335098"/>
            <a:ext cx="3317533" cy="338554"/>
          </a:xfrm>
          <a:prstGeom prst="rect">
            <a:avLst/>
          </a:prstGeom>
          <a:noFill/>
        </p:spPr>
        <p:txBody>
          <a:bodyPr wrap="square" rtlCol="0">
            <a:spAutoFit/>
          </a:bodyPr>
          <a:lstStyle/>
          <a:p>
            <a:r>
              <a:rPr lang="fr-FR" sz="1600" b="1" dirty="0" smtClean="0"/>
              <a:t>Les 6 grandes thématiques à aborder</a:t>
            </a:r>
            <a:endParaRPr lang="fr-FR" sz="1600" b="1" dirty="0"/>
          </a:p>
        </p:txBody>
      </p:sp>
    </p:spTree>
    <p:extLst>
      <p:ext uri="{BB962C8B-B14F-4D97-AF65-F5344CB8AC3E}">
        <p14:creationId xmlns:p14="http://schemas.microsoft.com/office/powerpoint/2010/main" val="17216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ZoneTexte 12">
            <a:extLst>
              <a:ext uri="{FF2B5EF4-FFF2-40B4-BE49-F238E27FC236}">
                <a16:creationId xmlns="" xmlns:a16="http://schemas.microsoft.com/office/drawing/2014/main" id="{225027BB-744D-4B99-A9D8-E9497921687B}"/>
              </a:ext>
            </a:extLst>
          </p:cNvPr>
          <p:cNvSpPr txBox="1"/>
          <p:nvPr/>
        </p:nvSpPr>
        <p:spPr>
          <a:xfrm>
            <a:off x="378057" y="2278010"/>
            <a:ext cx="1753023" cy="584775"/>
          </a:xfrm>
          <a:prstGeom prst="rect">
            <a:avLst/>
          </a:prstGeom>
          <a:noFill/>
        </p:spPr>
        <p:txBody>
          <a:bodyPr wrap="square" rtlCol="0">
            <a:spAutoFit/>
          </a:bodyPr>
          <a:lstStyle/>
          <a:p>
            <a:pPr algn="ctr"/>
            <a:r>
              <a:rPr lang="fr-FR" sz="1600" b="1" dirty="0" smtClean="0"/>
              <a:t>Questionner</a:t>
            </a:r>
          </a:p>
          <a:p>
            <a:pPr algn="ctr"/>
            <a:r>
              <a:rPr lang="fr-FR" sz="1600" b="1" dirty="0" smtClean="0"/>
              <a:t>son </a:t>
            </a:r>
            <a:r>
              <a:rPr lang="fr-FR" sz="1600" b="1" dirty="0"/>
              <a:t>Projet</a:t>
            </a:r>
          </a:p>
        </p:txBody>
      </p:sp>
      <p:pic>
        <p:nvPicPr>
          <p:cNvPr id="3" name="Image 2"/>
          <p:cNvPicPr>
            <a:picLocks noChangeAspect="1"/>
          </p:cNvPicPr>
          <p:nvPr/>
        </p:nvPicPr>
        <p:blipFill>
          <a:blip r:embed="rId3"/>
          <a:stretch>
            <a:fillRect/>
          </a:stretch>
        </p:blipFill>
        <p:spPr>
          <a:xfrm>
            <a:off x="1942155" y="197106"/>
            <a:ext cx="6060735" cy="4769328"/>
          </a:xfrm>
          <a:prstGeom prst="rect">
            <a:avLst/>
          </a:prstGeom>
          <a:noFill/>
        </p:spPr>
      </p:pic>
    </p:spTree>
    <p:extLst>
      <p:ext uri="{BB962C8B-B14F-4D97-AF65-F5344CB8AC3E}">
        <p14:creationId xmlns:p14="http://schemas.microsoft.com/office/powerpoint/2010/main" val="419451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ZoneTexte 12">
            <a:extLst>
              <a:ext uri="{FF2B5EF4-FFF2-40B4-BE49-F238E27FC236}">
                <a16:creationId xmlns="" xmlns:a16="http://schemas.microsoft.com/office/drawing/2014/main" id="{225027BB-744D-4B99-A9D8-E9497921687B}"/>
              </a:ext>
            </a:extLst>
          </p:cNvPr>
          <p:cNvSpPr txBox="1"/>
          <p:nvPr/>
        </p:nvSpPr>
        <p:spPr>
          <a:xfrm>
            <a:off x="1345254" y="1374275"/>
            <a:ext cx="6710638" cy="338554"/>
          </a:xfrm>
          <a:prstGeom prst="rect">
            <a:avLst/>
          </a:prstGeom>
          <a:noFill/>
        </p:spPr>
        <p:txBody>
          <a:bodyPr wrap="square" rtlCol="0">
            <a:spAutoFit/>
          </a:bodyPr>
          <a:lstStyle/>
          <a:p>
            <a:r>
              <a:rPr lang="fr-FR" sz="1600" b="1" dirty="0" smtClean="0"/>
              <a:t>Match </a:t>
            </a:r>
            <a:r>
              <a:rPr lang="fr-FR" sz="1600" b="1" dirty="0"/>
              <a:t>entre Association / Société Coopérative / </a:t>
            </a:r>
            <a:r>
              <a:rPr lang="fr-FR" sz="1600" b="1" dirty="0" smtClean="0"/>
              <a:t>Société </a:t>
            </a:r>
            <a:r>
              <a:rPr lang="fr-FR" sz="1600" b="1" dirty="0"/>
              <a:t>commerciale de l’ESS</a:t>
            </a:r>
          </a:p>
        </p:txBody>
      </p:sp>
      <p:sp>
        <p:nvSpPr>
          <p:cNvPr id="3" name="ZoneTexte 2"/>
          <p:cNvSpPr txBox="1"/>
          <p:nvPr/>
        </p:nvSpPr>
        <p:spPr>
          <a:xfrm>
            <a:off x="1141318" y="1770220"/>
            <a:ext cx="7118510" cy="2582626"/>
          </a:xfrm>
          <a:prstGeom prst="rect">
            <a:avLst/>
          </a:prstGeom>
          <a:noFill/>
        </p:spPr>
        <p:txBody>
          <a:bodyPr wrap="square" rtlCol="0">
            <a:spAutoFit/>
          </a:bodyPr>
          <a:lstStyle/>
          <a:p>
            <a:endParaRPr lang="fr-FR" dirty="0"/>
          </a:p>
        </p:txBody>
      </p:sp>
      <p:graphicFrame>
        <p:nvGraphicFramePr>
          <p:cNvPr id="11" name="Diagramme 10">
            <a:extLst>
              <a:ext uri="{FF2B5EF4-FFF2-40B4-BE49-F238E27FC236}">
                <a16:creationId xmlns="" xmlns:a16="http://schemas.microsoft.com/office/drawing/2014/main" id="{F081DC47-A17A-4E6C-A506-5C5BF0BD75AF}"/>
              </a:ext>
            </a:extLst>
          </p:cNvPr>
          <p:cNvGraphicFramePr/>
          <p:nvPr>
            <p:extLst>
              <p:ext uri="{D42A27DB-BD31-4B8C-83A1-F6EECF244321}">
                <p14:modId xmlns:p14="http://schemas.microsoft.com/office/powerpoint/2010/main" val="242448365"/>
              </p:ext>
            </p:extLst>
          </p:nvPr>
        </p:nvGraphicFramePr>
        <p:xfrm>
          <a:off x="2036269" y="1942633"/>
          <a:ext cx="5117566" cy="2665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Questions à se poser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256032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1"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oneTexte 2"/>
          <p:cNvSpPr txBox="1"/>
          <p:nvPr/>
        </p:nvSpPr>
        <p:spPr>
          <a:xfrm>
            <a:off x="2471147" y="2237143"/>
            <a:ext cx="5841580" cy="2100853"/>
          </a:xfrm>
          <a:prstGeom prst="rect">
            <a:avLst/>
          </a:prstGeom>
          <a:noFill/>
        </p:spPr>
        <p:txBody>
          <a:bodyPr wrap="square" rtlCol="0">
            <a:spAutoFit/>
          </a:bodyPr>
          <a:lstStyle/>
          <a:p>
            <a:endParaRPr lang="fr-FR" dirty="0"/>
          </a:p>
        </p:txBody>
      </p:sp>
      <p:graphicFrame>
        <p:nvGraphicFramePr>
          <p:cNvPr id="11" name="Diagramme 10">
            <a:extLst>
              <a:ext uri="{FF2B5EF4-FFF2-40B4-BE49-F238E27FC236}">
                <a16:creationId xmlns="" xmlns:a16="http://schemas.microsoft.com/office/drawing/2014/main" id="{F081DC47-A17A-4E6C-A506-5C5BF0BD75AF}"/>
              </a:ext>
            </a:extLst>
          </p:cNvPr>
          <p:cNvGraphicFramePr/>
          <p:nvPr>
            <p:extLst>
              <p:ext uri="{D42A27DB-BD31-4B8C-83A1-F6EECF244321}">
                <p14:modId xmlns:p14="http://schemas.microsoft.com/office/powerpoint/2010/main" val="3117766966"/>
              </p:ext>
            </p:extLst>
          </p:nvPr>
        </p:nvGraphicFramePr>
        <p:xfrm>
          <a:off x="3032404" y="2084180"/>
          <a:ext cx="3375521" cy="258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ZoneTexte 16"/>
          <p:cNvSpPr txBox="1"/>
          <p:nvPr/>
        </p:nvSpPr>
        <p:spPr>
          <a:xfrm>
            <a:off x="418131" y="2516491"/>
            <a:ext cx="2684672" cy="1015663"/>
          </a:xfrm>
          <a:prstGeom prst="rect">
            <a:avLst/>
          </a:prstGeom>
          <a:noFill/>
        </p:spPr>
        <p:txBody>
          <a:bodyPr wrap="square" rtlCol="0">
            <a:spAutoFit/>
          </a:bodyPr>
          <a:lstStyle/>
          <a:p>
            <a:r>
              <a:rPr lang="fr-FR" sz="1200" dirty="0"/>
              <a:t>Principes coopératifs sous forme SARL, SA ou SAS  </a:t>
            </a:r>
          </a:p>
          <a:p>
            <a:r>
              <a:rPr lang="fr-FR" sz="1200" dirty="0"/>
              <a:t>Salariés associés majoritaires (min 51% </a:t>
            </a:r>
            <a:r>
              <a:rPr lang="fr-FR" sz="1200" dirty="0" smtClean="0"/>
              <a:t>du capital et </a:t>
            </a:r>
            <a:r>
              <a:rPr lang="fr-FR" sz="1200" dirty="0"/>
              <a:t>65% des droits de vote)</a:t>
            </a:r>
          </a:p>
          <a:p>
            <a:r>
              <a:rPr lang="fr-FR" sz="1200" dirty="0"/>
              <a:t>Décision une personne = une voix</a:t>
            </a:r>
            <a:endParaRPr lang="fr-FR" sz="700" dirty="0"/>
          </a:p>
        </p:txBody>
      </p:sp>
      <p:sp>
        <p:nvSpPr>
          <p:cNvPr id="19" name="ZoneTexte 18"/>
          <p:cNvSpPr txBox="1"/>
          <p:nvPr/>
        </p:nvSpPr>
        <p:spPr>
          <a:xfrm>
            <a:off x="418131" y="3532154"/>
            <a:ext cx="2666112" cy="1677382"/>
          </a:xfrm>
          <a:prstGeom prst="rect">
            <a:avLst/>
          </a:prstGeom>
          <a:noFill/>
        </p:spPr>
        <p:txBody>
          <a:bodyPr wrap="square" rtlCol="0">
            <a:spAutoFit/>
          </a:bodyPr>
          <a:lstStyle/>
          <a:p>
            <a:r>
              <a:rPr lang="fr-FR" sz="1200" dirty="0"/>
              <a:t>Même principe SCOP mais permet d’associer tous les tiers voulant agir </a:t>
            </a:r>
            <a:r>
              <a:rPr lang="fr-FR" sz="1200" dirty="0" smtClean="0"/>
              <a:t>ensemble (min. 3 associés)</a:t>
            </a:r>
          </a:p>
          <a:p>
            <a:r>
              <a:rPr lang="fr-FR" sz="1200" dirty="0" smtClean="0"/>
              <a:t>Décision </a:t>
            </a:r>
            <a:r>
              <a:rPr lang="fr-FR" sz="1200" dirty="0"/>
              <a:t>une personne = une voix </a:t>
            </a:r>
            <a:r>
              <a:rPr lang="fr-FR" sz="1200" dirty="0" smtClean="0"/>
              <a:t>pondérable </a:t>
            </a:r>
            <a:r>
              <a:rPr lang="fr-FR" sz="1200" dirty="0"/>
              <a:t>par collèges de vote</a:t>
            </a:r>
          </a:p>
          <a:p>
            <a:r>
              <a:rPr lang="fr-FR" sz="1200" dirty="0"/>
              <a:t>Bénévolat, Possibilité d’associer personnes publiques</a:t>
            </a:r>
          </a:p>
          <a:p>
            <a:endParaRPr lang="fr-FR" sz="1200" dirty="0"/>
          </a:p>
          <a:p>
            <a:endParaRPr lang="fr-FR" sz="700" dirty="0"/>
          </a:p>
        </p:txBody>
      </p:sp>
      <p:sp>
        <p:nvSpPr>
          <p:cNvPr id="21" name="ZoneTexte 20"/>
          <p:cNvSpPr txBox="1"/>
          <p:nvPr/>
        </p:nvSpPr>
        <p:spPr>
          <a:xfrm>
            <a:off x="6436923" y="2083255"/>
            <a:ext cx="1745672" cy="307777"/>
          </a:xfrm>
          <a:prstGeom prst="rect">
            <a:avLst/>
          </a:prstGeom>
          <a:noFill/>
        </p:spPr>
        <p:txBody>
          <a:bodyPr wrap="square" rtlCol="0">
            <a:spAutoFit/>
          </a:bodyPr>
          <a:lstStyle/>
          <a:p>
            <a:r>
              <a:rPr lang="fr-FR" sz="1400" b="1" dirty="0"/>
              <a:t>Pacte d’actionnaire</a:t>
            </a:r>
          </a:p>
        </p:txBody>
      </p:sp>
      <p:sp>
        <p:nvSpPr>
          <p:cNvPr id="22" name="ZoneTexte 21"/>
          <p:cNvSpPr txBox="1"/>
          <p:nvPr/>
        </p:nvSpPr>
        <p:spPr>
          <a:xfrm>
            <a:off x="6455794" y="2776246"/>
            <a:ext cx="2186979" cy="830997"/>
          </a:xfrm>
          <a:prstGeom prst="rect">
            <a:avLst/>
          </a:prstGeom>
          <a:noFill/>
        </p:spPr>
        <p:txBody>
          <a:bodyPr wrap="square" rtlCol="0">
            <a:spAutoFit/>
          </a:bodyPr>
          <a:lstStyle/>
          <a:p>
            <a:r>
              <a:rPr lang="fr-FR" sz="1200" dirty="0"/>
              <a:t>Fonctionnement souple, capital minimum de 1 €, au moins 2 associés, gouvernance libre</a:t>
            </a:r>
          </a:p>
          <a:p>
            <a:endParaRPr lang="fr-FR" sz="1200" dirty="0"/>
          </a:p>
        </p:txBody>
      </p:sp>
      <p:sp>
        <p:nvSpPr>
          <p:cNvPr id="23" name="ZoneTexte 22"/>
          <p:cNvSpPr txBox="1"/>
          <p:nvPr/>
        </p:nvSpPr>
        <p:spPr>
          <a:xfrm>
            <a:off x="6436923" y="3364902"/>
            <a:ext cx="2470340" cy="658091"/>
          </a:xfrm>
          <a:prstGeom prst="rect">
            <a:avLst/>
          </a:prstGeom>
          <a:noFill/>
        </p:spPr>
        <p:txBody>
          <a:bodyPr wrap="square" rtlCol="0">
            <a:spAutoFit/>
          </a:bodyPr>
          <a:lstStyle/>
          <a:p>
            <a:r>
              <a:rPr lang="fr-FR" sz="1200" dirty="0"/>
              <a:t>Administration plus lourde que la SAS, 2 associés min ou 7 si société cotée, capital min 37000 €</a:t>
            </a:r>
          </a:p>
        </p:txBody>
      </p:sp>
      <p:sp>
        <p:nvSpPr>
          <p:cNvPr id="24" name="ZoneTexte 23"/>
          <p:cNvSpPr txBox="1"/>
          <p:nvPr/>
        </p:nvSpPr>
        <p:spPr>
          <a:xfrm>
            <a:off x="6436923" y="3942768"/>
            <a:ext cx="2282717" cy="830997"/>
          </a:xfrm>
          <a:prstGeom prst="rect">
            <a:avLst/>
          </a:prstGeom>
          <a:noFill/>
        </p:spPr>
        <p:txBody>
          <a:bodyPr wrap="square" rtlCol="0">
            <a:spAutoFit/>
          </a:bodyPr>
          <a:lstStyle/>
          <a:p>
            <a:r>
              <a:rPr lang="fr-FR" sz="1200" dirty="0"/>
              <a:t>Entre 2 et 100 associés, agrément cession parts, pouvoirs sur le </a:t>
            </a:r>
            <a:r>
              <a:rPr lang="fr-FR" sz="1200" dirty="0" smtClean="0"/>
              <a:t>gérant, </a:t>
            </a:r>
            <a:r>
              <a:rPr lang="fr-FR" sz="1200" dirty="0"/>
              <a:t>fonctionnement encadré par la loi</a:t>
            </a:r>
          </a:p>
        </p:txBody>
      </p:sp>
      <p:sp>
        <p:nvSpPr>
          <p:cNvPr id="15" name="ZoneTexte 14">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Questions à se poser</a:t>
            </a:r>
            <a:endParaRPr lang="fr-FR" sz="1600" b="1" baseline="0" dirty="0">
              <a:solidFill>
                <a:schemeClr val="bg2">
                  <a:lumMod val="25000"/>
                </a:schemeClr>
              </a:solidFill>
            </a:endParaRPr>
          </a:p>
        </p:txBody>
      </p:sp>
      <p:sp>
        <p:nvSpPr>
          <p:cNvPr id="12" name="ZoneTexte 11">
            <a:extLst>
              <a:ext uri="{FF2B5EF4-FFF2-40B4-BE49-F238E27FC236}">
                <a16:creationId xmlns="" xmlns:a16="http://schemas.microsoft.com/office/drawing/2014/main" id="{225027BB-744D-4B99-A9D8-E9497921687B}"/>
              </a:ext>
            </a:extLst>
          </p:cNvPr>
          <p:cNvSpPr txBox="1"/>
          <p:nvPr/>
        </p:nvSpPr>
        <p:spPr>
          <a:xfrm>
            <a:off x="1345254" y="1374275"/>
            <a:ext cx="6710638" cy="338554"/>
          </a:xfrm>
          <a:prstGeom prst="rect">
            <a:avLst/>
          </a:prstGeom>
          <a:noFill/>
        </p:spPr>
        <p:txBody>
          <a:bodyPr wrap="square" rtlCol="0">
            <a:spAutoFit/>
          </a:bodyPr>
          <a:lstStyle/>
          <a:p>
            <a:r>
              <a:rPr lang="fr-FR" sz="1600" b="1" dirty="0" smtClean="0"/>
              <a:t>Match </a:t>
            </a:r>
            <a:r>
              <a:rPr lang="fr-FR" sz="1600" b="1" dirty="0"/>
              <a:t>entre Association / Société Coopérative / </a:t>
            </a:r>
            <a:r>
              <a:rPr lang="fr-FR" sz="1600" b="1" dirty="0" smtClean="0"/>
              <a:t>Société </a:t>
            </a:r>
            <a:r>
              <a:rPr lang="fr-FR" sz="1600" b="1" dirty="0"/>
              <a:t>commerciale de l’ESS</a:t>
            </a:r>
          </a:p>
        </p:txBody>
      </p:sp>
    </p:spTree>
    <p:extLst>
      <p:ext uri="{BB962C8B-B14F-4D97-AF65-F5344CB8AC3E}">
        <p14:creationId xmlns:p14="http://schemas.microsoft.com/office/powerpoint/2010/main" val="782275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ZoneTexte 12">
            <a:extLst>
              <a:ext uri="{FF2B5EF4-FFF2-40B4-BE49-F238E27FC236}">
                <a16:creationId xmlns="" xmlns:a16="http://schemas.microsoft.com/office/drawing/2014/main" id="{225027BB-744D-4B99-A9D8-E9497921687B}"/>
              </a:ext>
            </a:extLst>
          </p:cNvPr>
          <p:cNvSpPr txBox="1"/>
          <p:nvPr/>
        </p:nvSpPr>
        <p:spPr>
          <a:xfrm>
            <a:off x="725475" y="2503807"/>
            <a:ext cx="1550774" cy="830997"/>
          </a:xfrm>
          <a:prstGeom prst="rect">
            <a:avLst/>
          </a:prstGeom>
          <a:noFill/>
        </p:spPr>
        <p:txBody>
          <a:bodyPr wrap="square" rtlCol="0">
            <a:spAutoFit/>
          </a:bodyPr>
          <a:lstStyle/>
          <a:p>
            <a:pPr algn="ctr"/>
            <a:r>
              <a:rPr lang="fr-FR" sz="1600" b="1" dirty="0"/>
              <a:t>Evolution de son projet : Transformation </a:t>
            </a:r>
          </a:p>
        </p:txBody>
      </p:sp>
      <p:sp>
        <p:nvSpPr>
          <p:cNvPr id="3" name="ZoneTexte 2"/>
          <p:cNvSpPr txBox="1"/>
          <p:nvPr/>
        </p:nvSpPr>
        <p:spPr>
          <a:xfrm>
            <a:off x="2471147" y="2251992"/>
            <a:ext cx="5841580" cy="2100853"/>
          </a:xfrm>
          <a:prstGeom prst="rect">
            <a:avLst/>
          </a:prstGeom>
          <a:noFill/>
        </p:spPr>
        <p:txBody>
          <a:bodyPr wrap="square" rtlCol="0">
            <a:spAutoFit/>
          </a:bodyPr>
          <a:lstStyle/>
          <a:p>
            <a:endParaRPr lang="fr-FR" dirty="0"/>
          </a:p>
        </p:txBody>
      </p:sp>
      <p:pic>
        <p:nvPicPr>
          <p:cNvPr id="2" name="Image 1"/>
          <p:cNvPicPr>
            <a:picLocks noChangeAspect="1"/>
          </p:cNvPicPr>
          <p:nvPr/>
        </p:nvPicPr>
        <p:blipFill>
          <a:blip r:embed="rId3"/>
          <a:stretch>
            <a:fillRect/>
          </a:stretch>
        </p:blipFill>
        <p:spPr>
          <a:xfrm>
            <a:off x="2634682" y="1201862"/>
            <a:ext cx="5971186" cy="3604165"/>
          </a:xfrm>
          <a:prstGeom prst="rect">
            <a:avLst/>
          </a:prstGeom>
        </p:spPr>
      </p:pic>
      <p:sp>
        <p:nvSpPr>
          <p:cNvPr id="7" name="ZoneTexte 6">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Questions à se poser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32573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AE777235-C302-4E78-9288-F56E38F45FE5}"/>
              </a:ext>
            </a:extLst>
          </p:cNvPr>
          <p:cNvGraphicFramePr/>
          <p:nvPr>
            <p:extLst/>
          </p:nvPr>
        </p:nvGraphicFramePr>
        <p:xfrm>
          <a:off x="1194217" y="1201862"/>
          <a:ext cx="6251612" cy="3096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Construire son offre</a:t>
            </a:r>
            <a:endParaRPr lang="fr-FR" sz="1600" b="1" baseline="0" dirty="0">
              <a:solidFill>
                <a:schemeClr val="bg2">
                  <a:lumMod val="25000"/>
                </a:schemeClr>
              </a:solidFill>
            </a:endParaRPr>
          </a:p>
        </p:txBody>
      </p:sp>
    </p:spTree>
    <p:extLst>
      <p:ext uri="{BB962C8B-B14F-4D97-AF65-F5344CB8AC3E}">
        <p14:creationId xmlns:p14="http://schemas.microsoft.com/office/powerpoint/2010/main" val="10733833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Construire son offre</a:t>
            </a:r>
            <a:endParaRPr lang="fr-FR" sz="1600" b="1" baseline="0" dirty="0">
              <a:solidFill>
                <a:schemeClr val="bg2">
                  <a:lumMod val="25000"/>
                </a:schemeClr>
              </a:solidFill>
            </a:endParaRPr>
          </a:p>
        </p:txBody>
      </p:sp>
      <p:sp>
        <p:nvSpPr>
          <p:cNvPr id="4" name="ZoneTexte 3">
            <a:extLst>
              <a:ext uri="{FF2B5EF4-FFF2-40B4-BE49-F238E27FC236}">
                <a16:creationId xmlns="" xmlns:a16="http://schemas.microsoft.com/office/drawing/2014/main" id="{225027BB-744D-4B99-A9D8-E9497921687B}"/>
              </a:ext>
            </a:extLst>
          </p:cNvPr>
          <p:cNvSpPr txBox="1"/>
          <p:nvPr/>
        </p:nvSpPr>
        <p:spPr>
          <a:xfrm>
            <a:off x="680132" y="1289556"/>
            <a:ext cx="7874420" cy="3585597"/>
          </a:xfrm>
          <a:prstGeom prst="rect">
            <a:avLst/>
          </a:prstGeom>
          <a:noFill/>
        </p:spPr>
        <p:txBody>
          <a:bodyPr wrap="square" rtlCol="0">
            <a:spAutoFit/>
          </a:bodyPr>
          <a:lstStyle/>
          <a:p>
            <a:pPr algn="ctr"/>
            <a:r>
              <a:rPr lang="fr-FR" sz="1600" b="1" dirty="0" smtClean="0"/>
              <a:t>Accompagnement choix du statut juridique d’utilité sociale</a:t>
            </a:r>
          </a:p>
          <a:p>
            <a:pPr algn="ctr"/>
            <a:endParaRPr lang="fr-FR" sz="1400" b="1" dirty="0"/>
          </a:p>
          <a:p>
            <a:pPr lvl="0" hangingPunct="0">
              <a:spcAft>
                <a:spcPts val="300"/>
              </a:spcAft>
            </a:pPr>
            <a:r>
              <a:rPr lang="fr-FR" sz="1500" b="1" dirty="0"/>
              <a:t>Une phase de </a:t>
            </a:r>
            <a:r>
              <a:rPr lang="fr-FR" sz="1500" b="1" dirty="0" smtClean="0"/>
              <a:t>pré-création/transformation/modification</a:t>
            </a:r>
            <a:endParaRPr lang="fr-FR" sz="1500" dirty="0"/>
          </a:p>
          <a:p>
            <a:pPr lvl="1" hangingPunct="0">
              <a:spcAft>
                <a:spcPts val="300"/>
              </a:spcAft>
            </a:pPr>
            <a:r>
              <a:rPr lang="fr-FR" sz="1500" dirty="0"/>
              <a:t>Etape N°1 :	Prise de connaissance du projet </a:t>
            </a:r>
          </a:p>
          <a:p>
            <a:pPr lvl="1" hangingPunct="0">
              <a:spcAft>
                <a:spcPts val="300"/>
              </a:spcAft>
            </a:pPr>
            <a:r>
              <a:rPr lang="fr-FR" sz="1500" dirty="0"/>
              <a:t>Etape N°2 :	É</a:t>
            </a:r>
            <a:r>
              <a:rPr lang="fr-FR" sz="1500" dirty="0" smtClean="0"/>
              <a:t>laboration/Révision </a:t>
            </a:r>
            <a:r>
              <a:rPr lang="fr-FR" sz="1500" dirty="0"/>
              <a:t>du dossier économique et financier</a:t>
            </a:r>
          </a:p>
          <a:p>
            <a:pPr lvl="1" hangingPunct="0">
              <a:spcAft>
                <a:spcPts val="300"/>
              </a:spcAft>
            </a:pPr>
            <a:r>
              <a:rPr lang="fr-FR" sz="1500" dirty="0"/>
              <a:t>Etape N°3 : 	Recherche de </a:t>
            </a:r>
            <a:r>
              <a:rPr lang="fr-FR" sz="1500" dirty="0" smtClean="0"/>
              <a:t>financements </a:t>
            </a:r>
            <a:r>
              <a:rPr lang="fr-FR" sz="1500" dirty="0"/>
              <a:t>et assistance à la négociation avec les </a:t>
            </a:r>
            <a:r>
              <a:rPr lang="fr-FR" sz="1500" dirty="0" smtClean="0"/>
              <a:t>financeurs</a:t>
            </a:r>
            <a:endParaRPr lang="fr-FR" sz="1500" dirty="0"/>
          </a:p>
          <a:p>
            <a:pPr lvl="1" hangingPunct="0">
              <a:spcAft>
                <a:spcPts val="300"/>
              </a:spcAft>
            </a:pPr>
            <a:r>
              <a:rPr lang="fr-FR" sz="1500" dirty="0"/>
              <a:t>Etape N°4 :	Aide au choix des statuts : juridique, fiscal et social</a:t>
            </a:r>
          </a:p>
          <a:p>
            <a:endParaRPr lang="fr-FR" sz="1200" dirty="0"/>
          </a:p>
          <a:p>
            <a:pPr hangingPunct="0">
              <a:spcAft>
                <a:spcPts val="300"/>
              </a:spcAft>
            </a:pPr>
            <a:r>
              <a:rPr lang="fr-FR" sz="1500" b="1" dirty="0"/>
              <a:t>Une </a:t>
            </a:r>
            <a:r>
              <a:rPr lang="fr-FR" sz="1500" b="1"/>
              <a:t>phase </a:t>
            </a:r>
            <a:r>
              <a:rPr lang="fr-FR" sz="1500" b="1" smtClean="0"/>
              <a:t>de création/transformation/modification</a:t>
            </a:r>
            <a:endParaRPr lang="fr-FR" sz="1500" dirty="0"/>
          </a:p>
          <a:p>
            <a:pPr lvl="1" hangingPunct="0">
              <a:spcAft>
                <a:spcPts val="300"/>
              </a:spcAft>
            </a:pPr>
            <a:r>
              <a:rPr lang="fr-FR" sz="1500" dirty="0"/>
              <a:t>Etape N°5 :	Rédaction/Modification de statuts intégrant les mentions pour devenir Entreprise de l’Économie Sociale et Solidaire (EESS) &amp; Entreprise Solidaire d’Utilité Sociale (ESUS)</a:t>
            </a:r>
          </a:p>
          <a:p>
            <a:pPr lvl="1" hangingPunct="0">
              <a:spcAft>
                <a:spcPts val="300"/>
              </a:spcAft>
            </a:pPr>
            <a:r>
              <a:rPr lang="fr-FR" sz="1500" dirty="0"/>
              <a:t>Etape N°6 :    Télé-immatriculation de la société sur </a:t>
            </a:r>
            <a:r>
              <a:rPr lang="fr-FR" sz="1500" i="1" dirty="0" err="1"/>
              <a:t>Infogreffe</a:t>
            </a:r>
            <a:r>
              <a:rPr lang="fr-FR" sz="1500" dirty="0"/>
              <a:t> et </a:t>
            </a:r>
            <a:r>
              <a:rPr lang="fr-FR" sz="1500" i="1" dirty="0"/>
              <a:t>L’Itinérant</a:t>
            </a:r>
            <a:r>
              <a:rPr lang="fr-FR" sz="1500" dirty="0"/>
              <a:t>, Journal d’Annonces Légales (JAL) « pas cher et solidaire »</a:t>
            </a:r>
          </a:p>
          <a:p>
            <a:pPr lvl="1" hangingPunct="0">
              <a:spcAft>
                <a:spcPts val="300"/>
              </a:spcAft>
            </a:pPr>
            <a:r>
              <a:rPr lang="fr-FR" sz="1500" dirty="0"/>
              <a:t>Etape N°7 :    Révision du dossier d’agrément ESUS (à retirer auprès de la </a:t>
            </a:r>
            <a:r>
              <a:rPr lang="fr-FR" sz="1500" dirty="0" err="1" smtClean="0"/>
              <a:t>Direccte</a:t>
            </a:r>
            <a:r>
              <a:rPr lang="fr-FR" sz="1500" dirty="0" smtClean="0"/>
              <a:t>)</a:t>
            </a:r>
            <a:endParaRPr lang="fr-FR" sz="1500" b="1" dirty="0"/>
          </a:p>
        </p:txBody>
      </p:sp>
    </p:spTree>
    <p:extLst>
      <p:ext uri="{BB962C8B-B14F-4D97-AF65-F5344CB8AC3E}">
        <p14:creationId xmlns:p14="http://schemas.microsoft.com/office/powerpoint/2010/main" val="285917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circle(in)">
                                      <p:cBhvr>
                                        <p:cTn id="11" dur="2000"/>
                                        <p:tgtEl>
                                          <p:spTgt spid="4">
                                            <p:txEl>
                                              <p:pRg st="2" end="2"/>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circle(in)">
                                      <p:cBhvr>
                                        <p:cTn id="14" dur="2000"/>
                                        <p:tgtEl>
                                          <p:spTgt spid="4">
                                            <p:txEl>
                                              <p:pRg st="3" end="3"/>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ircle(in)">
                                      <p:cBhvr>
                                        <p:cTn id="17" dur="2000"/>
                                        <p:tgtEl>
                                          <p:spTgt spid="4">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circle(in)">
                                      <p:cBhvr>
                                        <p:cTn id="20" dur="2000"/>
                                        <p:tgtEl>
                                          <p:spTgt spid="4">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circle(in)">
                                      <p:cBhvr>
                                        <p:cTn id="23" dur="2000"/>
                                        <p:tgtEl>
                                          <p:spTgt spid="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circle(in)">
                                      <p:cBhvr>
                                        <p:cTn id="28" dur="2000"/>
                                        <p:tgtEl>
                                          <p:spTgt spid="4">
                                            <p:txEl>
                                              <p:pRg st="8" end="8"/>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circle(in)">
                                      <p:cBhvr>
                                        <p:cTn id="31" dur="2000"/>
                                        <p:tgtEl>
                                          <p:spTgt spid="4">
                                            <p:txEl>
                                              <p:pRg st="9" end="9"/>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circle(in)">
                                      <p:cBhvr>
                                        <p:cTn id="34" dur="2000"/>
                                        <p:tgtEl>
                                          <p:spTgt spid="4">
                                            <p:txEl>
                                              <p:pRg st="10" end="1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circle(in)">
                                      <p:cBhvr>
                                        <p:cTn id="37" dur="2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Construire son offre</a:t>
            </a:r>
            <a:endParaRPr lang="fr-FR" sz="1600" b="1" baseline="0" dirty="0">
              <a:solidFill>
                <a:schemeClr val="bg2">
                  <a:lumMod val="25000"/>
                </a:schemeClr>
              </a:solidFill>
            </a:endParaRPr>
          </a:p>
        </p:txBody>
      </p:sp>
      <p:sp>
        <p:nvSpPr>
          <p:cNvPr id="4" name="ZoneTexte 3">
            <a:extLst>
              <a:ext uri="{FF2B5EF4-FFF2-40B4-BE49-F238E27FC236}">
                <a16:creationId xmlns="" xmlns:a16="http://schemas.microsoft.com/office/drawing/2014/main" id="{225027BB-744D-4B99-A9D8-E9497921687B}"/>
              </a:ext>
            </a:extLst>
          </p:cNvPr>
          <p:cNvSpPr txBox="1"/>
          <p:nvPr/>
        </p:nvSpPr>
        <p:spPr>
          <a:xfrm>
            <a:off x="748145" y="1289556"/>
            <a:ext cx="7723280" cy="3562514"/>
          </a:xfrm>
          <a:prstGeom prst="rect">
            <a:avLst/>
          </a:prstGeom>
          <a:noFill/>
        </p:spPr>
        <p:txBody>
          <a:bodyPr wrap="square" rtlCol="0">
            <a:spAutoFit/>
          </a:bodyPr>
          <a:lstStyle/>
          <a:p>
            <a:pPr algn="ctr"/>
            <a:r>
              <a:rPr lang="fr-FR" sz="1600" b="1" dirty="0"/>
              <a:t>Accompagnement choix du statut juridique d’utilité sociale</a:t>
            </a:r>
          </a:p>
          <a:p>
            <a:pPr algn="ctr"/>
            <a:endParaRPr lang="fr-FR" sz="1400" b="1" dirty="0" smtClean="0"/>
          </a:p>
          <a:p>
            <a:pPr lvl="0" hangingPunct="0">
              <a:spcAft>
                <a:spcPts val="300"/>
              </a:spcAft>
            </a:pPr>
            <a:r>
              <a:rPr lang="fr-FR" sz="1500" b="1" u="sng" dirty="0" smtClean="0"/>
              <a:t>Valeur ajoutée de l’EC</a:t>
            </a:r>
          </a:p>
          <a:p>
            <a:pPr marL="285750" lvl="0" indent="-285750" hangingPunct="0">
              <a:spcAft>
                <a:spcPts val="300"/>
              </a:spcAft>
              <a:buFontTx/>
              <a:buChar char="-"/>
            </a:pPr>
            <a:r>
              <a:rPr lang="fr-FR" sz="1500" dirty="0" smtClean="0"/>
              <a:t>Poser les bonnes questions avant de choisir le statut juridique</a:t>
            </a:r>
          </a:p>
          <a:p>
            <a:pPr marL="285750" lvl="0" indent="-285750" hangingPunct="0">
              <a:spcAft>
                <a:spcPts val="300"/>
              </a:spcAft>
              <a:buFontTx/>
              <a:buChar char="-"/>
            </a:pPr>
            <a:r>
              <a:rPr lang="fr-FR" sz="1500" dirty="0" smtClean="0"/>
              <a:t>Caractériser et valoriser l’utilité sociale</a:t>
            </a:r>
          </a:p>
          <a:p>
            <a:pPr marL="285750" lvl="0" indent="-285750" hangingPunct="0">
              <a:spcAft>
                <a:spcPts val="300"/>
              </a:spcAft>
              <a:buFontTx/>
              <a:buChar char="-"/>
            </a:pPr>
            <a:r>
              <a:rPr lang="fr-FR" sz="1500" dirty="0" smtClean="0"/>
              <a:t>Définir un mode de gouvernance adéquat</a:t>
            </a:r>
          </a:p>
          <a:p>
            <a:pPr marL="285750" lvl="0" indent="-285750" hangingPunct="0">
              <a:spcAft>
                <a:spcPts val="300"/>
              </a:spcAft>
              <a:buFontTx/>
              <a:buChar char="-"/>
            </a:pPr>
            <a:endParaRPr lang="fr-FR" sz="1000" b="1" dirty="0"/>
          </a:p>
          <a:p>
            <a:pPr lvl="0" hangingPunct="0">
              <a:spcAft>
                <a:spcPts val="300"/>
              </a:spcAft>
            </a:pPr>
            <a:r>
              <a:rPr lang="fr-FR" sz="1500" b="1" u="sng" dirty="0" smtClean="0"/>
              <a:t>Les +</a:t>
            </a:r>
          </a:p>
          <a:p>
            <a:pPr marL="285750" indent="-285750" hangingPunct="0">
              <a:spcAft>
                <a:spcPts val="300"/>
              </a:spcAft>
              <a:buFontTx/>
              <a:buChar char="-"/>
            </a:pPr>
            <a:r>
              <a:rPr lang="fr-FR" sz="1500" dirty="0"/>
              <a:t>Partager la philosophie de l’ESS : équation « valeurs-statuts-pratique », clientèle ESS, honoraires accessibles, lien humain fort, partage de contenus en </a:t>
            </a:r>
            <a:r>
              <a:rPr lang="fr-FR" sz="1500" dirty="0" err="1"/>
              <a:t>Creative</a:t>
            </a:r>
            <a:r>
              <a:rPr lang="fr-FR" sz="1500" dirty="0"/>
              <a:t> Commons, mécénat</a:t>
            </a:r>
          </a:p>
          <a:p>
            <a:pPr marL="285750" lvl="0" indent="-285750" hangingPunct="0">
              <a:spcAft>
                <a:spcPts val="300"/>
              </a:spcAft>
              <a:buFontTx/>
              <a:buChar char="-"/>
            </a:pPr>
            <a:r>
              <a:rPr lang="fr-FR" sz="1500" dirty="0" smtClean="0"/>
              <a:t>Connaissance de l’écosystème des financeurs participatifs et solidaires</a:t>
            </a:r>
          </a:p>
          <a:p>
            <a:pPr marL="285750" lvl="0" indent="-285750" hangingPunct="0">
              <a:spcAft>
                <a:spcPts val="300"/>
              </a:spcAft>
              <a:buFontTx/>
              <a:buChar char="-"/>
            </a:pPr>
            <a:r>
              <a:rPr lang="fr-FR" sz="1500" dirty="0" smtClean="0"/>
              <a:t>Connaissance des acteurs de l’accompagnement dans l’ESS : incubateurs, accélérateurs, boutiques de gestion, couveuses, Coopératives d’Activité et d’Emplois (CAE)</a:t>
            </a:r>
          </a:p>
          <a:p>
            <a:pPr marL="285750" lvl="0" indent="-285750" hangingPunct="0">
              <a:spcAft>
                <a:spcPts val="300"/>
              </a:spcAft>
              <a:buFontTx/>
              <a:buChar char="-"/>
            </a:pPr>
            <a:r>
              <a:rPr lang="fr-FR" sz="1500" dirty="0" smtClean="0"/>
              <a:t>Connaissance des réseaux (fédérations), acteurs publics (pour appels à projet), mécènes</a:t>
            </a:r>
          </a:p>
        </p:txBody>
      </p:sp>
    </p:spTree>
    <p:extLst>
      <p:ext uri="{BB962C8B-B14F-4D97-AF65-F5344CB8AC3E}">
        <p14:creationId xmlns:p14="http://schemas.microsoft.com/office/powerpoint/2010/main" val="4977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heel(1)">
                                      <p:cBhvr>
                                        <p:cTn id="11" dur="2000"/>
                                        <p:tgtEl>
                                          <p:spTgt spid="4">
                                            <p:txEl>
                                              <p:pRg st="2" end="2"/>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wheel(1)">
                                      <p:cBhvr>
                                        <p:cTn id="14" dur="2000"/>
                                        <p:tgtEl>
                                          <p:spTgt spid="4">
                                            <p:txEl>
                                              <p:pRg st="3" end="3"/>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heel(1)">
                                      <p:cBhvr>
                                        <p:cTn id="17" dur="2000"/>
                                        <p:tgtEl>
                                          <p:spTgt spid="4">
                                            <p:txEl>
                                              <p:pRg st="4" end="4"/>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wheel(1)">
                                      <p:cBhvr>
                                        <p:cTn id="20" dur="2000"/>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wheel(1)">
                                      <p:cBhvr>
                                        <p:cTn id="25" dur="2000"/>
                                        <p:tgtEl>
                                          <p:spTgt spid="4">
                                            <p:txEl>
                                              <p:pRg st="7" end="7"/>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wheel(1)">
                                      <p:cBhvr>
                                        <p:cTn id="28" dur="2000"/>
                                        <p:tgtEl>
                                          <p:spTgt spid="4">
                                            <p:txEl>
                                              <p:pRg st="8" end="8"/>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wheel(1)">
                                      <p:cBhvr>
                                        <p:cTn id="31" dur="2000"/>
                                        <p:tgtEl>
                                          <p:spTgt spid="4">
                                            <p:txEl>
                                              <p:pRg st="9" end="9"/>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wheel(1)">
                                      <p:cBhvr>
                                        <p:cTn id="34" dur="2000"/>
                                        <p:tgtEl>
                                          <p:spTgt spid="4">
                                            <p:txEl>
                                              <p:pRg st="10" end="10"/>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wheel(1)">
                                      <p:cBhvr>
                                        <p:cTn id="37" dur="2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smtClean="0">
                <a:solidFill>
                  <a:schemeClr val="bg2">
                    <a:lumMod val="25000"/>
                  </a:schemeClr>
                </a:solidFill>
              </a:rPr>
              <a:t>Le Comité Associations de l’Ordre Paris Ile-de-France</a:t>
            </a:r>
            <a:endParaRPr lang="fr-FR" sz="1600" baseline="0" dirty="0" smtClean="0">
              <a:solidFill>
                <a:schemeClr val="bg2">
                  <a:lumMod val="25000"/>
                </a:schemeClr>
              </a:solidFill>
            </a:endParaRPr>
          </a:p>
          <a:p>
            <a:pPr marL="0" indent="0">
              <a:lnSpc>
                <a:spcPct val="150000"/>
              </a:lnSpc>
            </a:pPr>
            <a:r>
              <a:rPr lang="fr-FR" sz="1600" b="1" dirty="0" smtClean="0">
                <a:solidFill>
                  <a:schemeClr val="bg2">
                    <a:lumMod val="25000"/>
                  </a:schemeClr>
                </a:solidFill>
              </a:rPr>
              <a:t>Présentation</a:t>
            </a:r>
            <a:r>
              <a:rPr lang="fr-FR" sz="1600" b="1" baseline="0" dirty="0" smtClean="0">
                <a:solidFill>
                  <a:schemeClr val="bg2">
                    <a:lumMod val="25000"/>
                  </a:schemeClr>
                </a:solidFill>
              </a:rPr>
              <a:t> </a:t>
            </a:r>
            <a:endParaRPr lang="fr-FR" sz="1600" b="1" baseline="0" dirty="0">
              <a:solidFill>
                <a:schemeClr val="bg2">
                  <a:lumMod val="25000"/>
                </a:schemeClr>
              </a:solidFill>
            </a:endParaRPr>
          </a:p>
        </p:txBody>
      </p:sp>
      <p:sp>
        <p:nvSpPr>
          <p:cNvPr id="3" name="ZoneTexte 2">
            <a:extLst>
              <a:ext uri="{FF2B5EF4-FFF2-40B4-BE49-F238E27FC236}">
                <a16:creationId xmlns="" xmlns:a16="http://schemas.microsoft.com/office/drawing/2014/main" id="{86886DA3-283F-4A5C-8EC3-D4E8434FECC5}"/>
              </a:ext>
            </a:extLst>
          </p:cNvPr>
          <p:cNvSpPr txBox="1"/>
          <p:nvPr/>
        </p:nvSpPr>
        <p:spPr>
          <a:xfrm>
            <a:off x="493467" y="1720735"/>
            <a:ext cx="8116523" cy="923330"/>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t>Promouvoir les missions spécifiques de la profession auprès des entités de l’ESS</a:t>
            </a:r>
          </a:p>
          <a:p>
            <a:pPr marL="285750" indent="-285750">
              <a:buFont typeface="Wingdings" panose="05000000000000000000" pitchFamily="2" charset="2"/>
              <a:buChar char="§"/>
            </a:pPr>
            <a:r>
              <a:rPr lang="fr-FR" dirty="0" smtClean="0"/>
              <a:t>Accompagner le développement des cabinets sur de nouvelles missions</a:t>
            </a:r>
            <a:endParaRPr lang="fr-FR" dirty="0"/>
          </a:p>
          <a:p>
            <a:pPr marL="285750" indent="-285750">
              <a:buFont typeface="Wingdings" panose="05000000000000000000" pitchFamily="2" charset="2"/>
              <a:buChar char="§"/>
            </a:pPr>
            <a:r>
              <a:rPr lang="fr-FR" dirty="0" smtClean="0"/>
              <a:t>Renforcer la visibilité de la marque « expert-comptable » en Ile-de-France</a:t>
            </a:r>
          </a:p>
        </p:txBody>
      </p:sp>
      <p:sp>
        <p:nvSpPr>
          <p:cNvPr id="5" name="ZoneTexte 4">
            <a:extLst>
              <a:ext uri="{FF2B5EF4-FFF2-40B4-BE49-F238E27FC236}">
                <a16:creationId xmlns="" xmlns:a16="http://schemas.microsoft.com/office/drawing/2014/main" id="{10F889DB-541A-4BD0-9D44-AF187BFB6861}"/>
              </a:ext>
            </a:extLst>
          </p:cNvPr>
          <p:cNvSpPr txBox="1"/>
          <p:nvPr/>
        </p:nvSpPr>
        <p:spPr>
          <a:xfrm>
            <a:off x="1772397" y="1382182"/>
            <a:ext cx="3457064" cy="338554"/>
          </a:xfrm>
          <a:prstGeom prst="rect">
            <a:avLst/>
          </a:prstGeom>
          <a:noFill/>
        </p:spPr>
        <p:txBody>
          <a:bodyPr wrap="square" rtlCol="0">
            <a:spAutoFit/>
          </a:bodyPr>
          <a:lstStyle/>
          <a:p>
            <a:r>
              <a:rPr lang="fr-FR" sz="1600" b="1" dirty="0" smtClean="0"/>
              <a:t>Les Objectifs</a:t>
            </a:r>
            <a:endParaRPr lang="fr-FR" sz="1600" b="1" dirty="0"/>
          </a:p>
        </p:txBody>
      </p:sp>
      <p:sp>
        <p:nvSpPr>
          <p:cNvPr id="6" name="ZoneTexte 5">
            <a:extLst>
              <a:ext uri="{FF2B5EF4-FFF2-40B4-BE49-F238E27FC236}">
                <a16:creationId xmlns="" xmlns:a16="http://schemas.microsoft.com/office/drawing/2014/main" id="{86886DA3-283F-4A5C-8EC3-D4E8434FECC5}"/>
              </a:ext>
            </a:extLst>
          </p:cNvPr>
          <p:cNvSpPr txBox="1"/>
          <p:nvPr/>
        </p:nvSpPr>
        <p:spPr>
          <a:xfrm>
            <a:off x="527612" y="3075286"/>
            <a:ext cx="8270143" cy="1754326"/>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t>Création d’outils et de supports dans le cadre des Ateliers du Secteur Associatif</a:t>
            </a:r>
          </a:p>
          <a:p>
            <a:pPr marL="285750" indent="-285750">
              <a:buFont typeface="Wingdings" panose="05000000000000000000" pitchFamily="2" charset="2"/>
              <a:buChar char="§"/>
            </a:pPr>
            <a:r>
              <a:rPr lang="fr-FR" dirty="0" smtClean="0"/>
              <a:t>Animations au Forum National des Associations &amp; Fondations / 18 octobre / Paris</a:t>
            </a:r>
          </a:p>
          <a:p>
            <a:pPr marL="285750" indent="-285750">
              <a:buFont typeface="Wingdings" panose="05000000000000000000" pitchFamily="2" charset="2"/>
              <a:buChar char="§"/>
            </a:pPr>
            <a:r>
              <a:rPr lang="fr-FR" dirty="0" smtClean="0"/>
              <a:t>Organisation du Tour d’Ile de France des Associations en novembre  </a:t>
            </a:r>
          </a:p>
          <a:p>
            <a:pPr marL="285750" indent="-285750">
              <a:buFont typeface="Wingdings" panose="05000000000000000000" pitchFamily="2" charset="2"/>
              <a:buChar char="§"/>
            </a:pPr>
            <a:r>
              <a:rPr lang="fr-FR" dirty="0" smtClean="0"/>
              <a:t>Publications dans le FRANCILIEN et JURIS ASSOCIATIONS (presse spécialisée)</a:t>
            </a:r>
          </a:p>
          <a:p>
            <a:pPr marL="285750" indent="-285750">
              <a:buFont typeface="Wingdings" panose="05000000000000000000" pitchFamily="2" charset="2"/>
              <a:buChar char="§"/>
            </a:pPr>
            <a:r>
              <a:rPr lang="fr-FR" dirty="0" smtClean="0"/>
              <a:t>Animations de 2 ateliers dédiés au secteur de l’ESS aux Universités d’été</a:t>
            </a:r>
          </a:p>
          <a:p>
            <a:pPr marL="285750" indent="-285750">
              <a:buFont typeface="Wingdings" panose="05000000000000000000" pitchFamily="2" charset="2"/>
              <a:buChar char="§"/>
            </a:pPr>
            <a:r>
              <a:rPr lang="fr-FR" dirty="0" smtClean="0"/>
              <a:t>Mobilisation pour le Téléthon (soirée de gala pour les EC)</a:t>
            </a:r>
          </a:p>
        </p:txBody>
      </p:sp>
      <p:sp>
        <p:nvSpPr>
          <p:cNvPr id="7" name="ZoneTexte 6">
            <a:extLst>
              <a:ext uri="{FF2B5EF4-FFF2-40B4-BE49-F238E27FC236}">
                <a16:creationId xmlns="" xmlns:a16="http://schemas.microsoft.com/office/drawing/2014/main" id="{10F889DB-541A-4BD0-9D44-AF187BFB6861}"/>
              </a:ext>
            </a:extLst>
          </p:cNvPr>
          <p:cNvSpPr txBox="1"/>
          <p:nvPr/>
        </p:nvSpPr>
        <p:spPr>
          <a:xfrm>
            <a:off x="1772397" y="2736732"/>
            <a:ext cx="3457064" cy="338554"/>
          </a:xfrm>
          <a:prstGeom prst="rect">
            <a:avLst/>
          </a:prstGeom>
          <a:noFill/>
        </p:spPr>
        <p:txBody>
          <a:bodyPr wrap="square" rtlCol="0">
            <a:spAutoFit/>
          </a:bodyPr>
          <a:lstStyle/>
          <a:p>
            <a:r>
              <a:rPr lang="fr-FR" sz="1600" b="1" dirty="0" smtClean="0"/>
              <a:t>Les Chantiers</a:t>
            </a:r>
            <a:endParaRPr lang="fr-FR" sz="1600" b="1" dirty="0"/>
          </a:p>
        </p:txBody>
      </p:sp>
    </p:spTree>
    <p:extLst>
      <p:ext uri="{BB962C8B-B14F-4D97-AF65-F5344CB8AC3E}">
        <p14:creationId xmlns:p14="http://schemas.microsoft.com/office/powerpoint/2010/main" val="4261190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AE777235-C302-4E78-9288-F56E38F45FE5}"/>
              </a:ext>
            </a:extLst>
          </p:cNvPr>
          <p:cNvGraphicFramePr/>
          <p:nvPr>
            <p:extLst>
              <p:ext uri="{D42A27DB-BD31-4B8C-83A1-F6EECF244321}">
                <p14:modId xmlns:p14="http://schemas.microsoft.com/office/powerpoint/2010/main" val="1227168615"/>
              </p:ext>
            </p:extLst>
          </p:nvPr>
        </p:nvGraphicFramePr>
        <p:xfrm>
          <a:off x="1194217" y="1201862"/>
          <a:ext cx="6251612" cy="3096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1133109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2184572179"/>
              </p:ext>
            </p:extLst>
          </p:nvPr>
        </p:nvGraphicFramePr>
        <p:xfrm>
          <a:off x="725474" y="2370887"/>
          <a:ext cx="4768483"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
        <p:nvSpPr>
          <p:cNvPr id="10" name="ZoneTexte 9"/>
          <p:cNvSpPr txBox="1"/>
          <p:nvPr/>
        </p:nvSpPr>
        <p:spPr>
          <a:xfrm>
            <a:off x="1194217" y="1308223"/>
            <a:ext cx="5879158" cy="954107"/>
          </a:xfrm>
          <a:prstGeom prst="rect">
            <a:avLst/>
          </a:prstGeom>
          <a:noFill/>
        </p:spPr>
        <p:txBody>
          <a:bodyPr wrap="square" rtlCol="0">
            <a:spAutoFit/>
          </a:bodyPr>
          <a:lstStyle/>
          <a:p>
            <a:r>
              <a:rPr lang="fr-FR" sz="1600" dirty="0"/>
              <a:t>1</a:t>
            </a:r>
            <a:r>
              <a:rPr lang="fr-FR" sz="1600" dirty="0" smtClean="0"/>
              <a:t>) Sur </a:t>
            </a:r>
            <a:r>
              <a:rPr lang="fr-FR" sz="1600" dirty="0"/>
              <a:t>les dix dernières années, combien l’économie sociale et solidaire a-t-elle créé d'emplois nouveaux en France ?</a:t>
            </a:r>
          </a:p>
          <a:p>
            <a:pPr>
              <a:lnSpc>
                <a:spcPct val="150000"/>
              </a:lnSpc>
            </a:pPr>
            <a:r>
              <a:rPr lang="fr-FR" sz="1600" i="1" dirty="0"/>
              <a:t>Choisissez une réponse</a:t>
            </a:r>
          </a:p>
        </p:txBody>
      </p:sp>
    </p:spTree>
    <p:extLst>
      <p:ext uri="{BB962C8B-B14F-4D97-AF65-F5344CB8AC3E}">
        <p14:creationId xmlns:p14="http://schemas.microsoft.com/office/powerpoint/2010/main" val="312479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p:cNvSpPr txBox="1"/>
          <p:nvPr/>
        </p:nvSpPr>
        <p:spPr>
          <a:xfrm>
            <a:off x="1194217" y="1308223"/>
            <a:ext cx="5879158" cy="954107"/>
          </a:xfrm>
          <a:prstGeom prst="rect">
            <a:avLst/>
          </a:prstGeom>
          <a:noFill/>
        </p:spPr>
        <p:txBody>
          <a:bodyPr wrap="square" rtlCol="0">
            <a:spAutoFit/>
          </a:bodyPr>
          <a:lstStyle/>
          <a:p>
            <a:r>
              <a:rPr lang="fr-FR" sz="1600" dirty="0"/>
              <a:t>1</a:t>
            </a:r>
            <a:r>
              <a:rPr lang="fr-FR" sz="1600" dirty="0" smtClean="0"/>
              <a:t>) Sur </a:t>
            </a:r>
            <a:r>
              <a:rPr lang="fr-FR" sz="1600" dirty="0"/>
              <a:t>les dix dernières années, combien l’économie sociale et solidaire a-t-elle créé d'emplois nouveaux en France ?</a:t>
            </a:r>
          </a:p>
          <a:p>
            <a:pPr>
              <a:lnSpc>
                <a:spcPct val="150000"/>
              </a:lnSpc>
            </a:pPr>
            <a:r>
              <a:rPr lang="fr-FR" sz="1600" i="1" dirty="0"/>
              <a:t>R</a:t>
            </a:r>
            <a:r>
              <a:rPr lang="fr-FR" sz="1600" i="1" dirty="0" smtClean="0"/>
              <a:t>éponse</a:t>
            </a:r>
            <a:endParaRPr lang="fr-FR" sz="1600" i="1" dirty="0"/>
          </a:p>
        </p:txBody>
      </p:sp>
      <p:sp>
        <p:nvSpPr>
          <p:cNvPr id="9" name="ZoneTexte 8">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graphicFrame>
        <p:nvGraphicFramePr>
          <p:cNvPr id="17" name="Diagramme 16"/>
          <p:cNvGraphicFramePr/>
          <p:nvPr>
            <p:extLst>
              <p:ext uri="{D42A27DB-BD31-4B8C-83A1-F6EECF244321}">
                <p14:modId xmlns:p14="http://schemas.microsoft.com/office/powerpoint/2010/main" val="1146525689"/>
              </p:ext>
            </p:extLst>
          </p:nvPr>
        </p:nvGraphicFramePr>
        <p:xfrm>
          <a:off x="725474" y="2369741"/>
          <a:ext cx="4768483"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145" y="3875748"/>
            <a:ext cx="616842" cy="616842"/>
          </a:xfrm>
          <a:prstGeom prst="rect">
            <a:avLst/>
          </a:prstGeom>
        </p:spPr>
      </p:pic>
      <p:sp>
        <p:nvSpPr>
          <p:cNvPr id="6" name="ZoneTexte 5"/>
          <p:cNvSpPr txBox="1"/>
          <p:nvPr/>
        </p:nvSpPr>
        <p:spPr>
          <a:xfrm>
            <a:off x="5034446" y="2914730"/>
            <a:ext cx="3867730" cy="830997"/>
          </a:xfrm>
          <a:prstGeom prst="rect">
            <a:avLst/>
          </a:prstGeom>
          <a:noFill/>
        </p:spPr>
        <p:txBody>
          <a:bodyPr wrap="square" rtlCol="0">
            <a:spAutoFit/>
          </a:bodyPr>
          <a:lstStyle/>
          <a:p>
            <a:r>
              <a:rPr lang="fr-FR" sz="1600" dirty="0" smtClean="0"/>
              <a:t>Entre 2010 et 2015, + 26% d’emplois créés dans l’ESS contre 7 % dans le reste de l’économie</a:t>
            </a:r>
            <a:endParaRPr lang="fr-FR" sz="1600" i="1" dirty="0"/>
          </a:p>
        </p:txBody>
      </p:sp>
    </p:spTree>
    <p:extLst>
      <p:ext uri="{BB962C8B-B14F-4D97-AF65-F5344CB8AC3E}">
        <p14:creationId xmlns:p14="http://schemas.microsoft.com/office/powerpoint/2010/main" val="3709642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2670867601"/>
              </p:ext>
            </p:extLst>
          </p:nvPr>
        </p:nvGraphicFramePr>
        <p:xfrm>
          <a:off x="725474" y="2361483"/>
          <a:ext cx="4768483"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1194217" y="1304619"/>
            <a:ext cx="6007628" cy="954107"/>
          </a:xfrm>
          <a:prstGeom prst="rect">
            <a:avLst/>
          </a:prstGeom>
          <a:noFill/>
        </p:spPr>
        <p:txBody>
          <a:bodyPr wrap="square" rtlCol="0">
            <a:spAutoFit/>
          </a:bodyPr>
          <a:lstStyle/>
          <a:p>
            <a:r>
              <a:rPr lang="fr-FR" sz="1600" dirty="0"/>
              <a:t>2) En 2014, combien l'économie sociale et solidaire représentait-t-elle d'emplois salariés en France ?</a:t>
            </a:r>
          </a:p>
          <a:p>
            <a:pPr>
              <a:lnSpc>
                <a:spcPct val="150000"/>
              </a:lnSpc>
            </a:pPr>
            <a:r>
              <a:rPr lang="fr-FR" sz="1600" i="1" dirty="0" smtClean="0"/>
              <a:t>Choisissez </a:t>
            </a:r>
            <a:r>
              <a:rPr lang="fr-FR" sz="1600" i="1" dirty="0"/>
              <a:t>une réponse</a:t>
            </a:r>
          </a:p>
        </p:txBody>
      </p:sp>
      <p:sp>
        <p:nvSpPr>
          <p:cNvPr id="9" name="ZoneTexte 8">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3513687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3755620104"/>
              </p:ext>
            </p:extLst>
          </p:nvPr>
        </p:nvGraphicFramePr>
        <p:xfrm>
          <a:off x="725474" y="2362843"/>
          <a:ext cx="4768483"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258" y="3109387"/>
            <a:ext cx="616842" cy="616842"/>
          </a:xfrm>
          <a:prstGeom prst="rect">
            <a:avLst/>
          </a:prstGeom>
        </p:spPr>
      </p:pic>
      <p:sp>
        <p:nvSpPr>
          <p:cNvPr id="2" name="ZoneTexte 1"/>
          <p:cNvSpPr txBox="1"/>
          <p:nvPr/>
        </p:nvSpPr>
        <p:spPr>
          <a:xfrm>
            <a:off x="5093435" y="3233142"/>
            <a:ext cx="2758314" cy="369332"/>
          </a:xfrm>
          <a:prstGeom prst="rect">
            <a:avLst/>
          </a:prstGeom>
          <a:noFill/>
        </p:spPr>
        <p:txBody>
          <a:bodyPr wrap="square" rtlCol="0">
            <a:spAutoFit/>
          </a:bodyPr>
          <a:lstStyle/>
          <a:p>
            <a:r>
              <a:rPr lang="fr-FR" dirty="0"/>
              <a:t>Effectif : 2,4 M d’actifs</a:t>
            </a:r>
          </a:p>
        </p:txBody>
      </p:sp>
      <p:sp>
        <p:nvSpPr>
          <p:cNvPr id="9" name="ZoneTexte 8"/>
          <p:cNvSpPr txBox="1"/>
          <p:nvPr/>
        </p:nvSpPr>
        <p:spPr>
          <a:xfrm>
            <a:off x="1194217" y="1305299"/>
            <a:ext cx="5992514" cy="954107"/>
          </a:xfrm>
          <a:prstGeom prst="rect">
            <a:avLst/>
          </a:prstGeom>
          <a:noFill/>
        </p:spPr>
        <p:txBody>
          <a:bodyPr wrap="square" rtlCol="0">
            <a:spAutoFit/>
          </a:bodyPr>
          <a:lstStyle/>
          <a:p>
            <a:r>
              <a:rPr lang="fr-FR" sz="1600" dirty="0" smtClean="0"/>
              <a:t>2) En </a:t>
            </a:r>
            <a:r>
              <a:rPr lang="fr-FR" sz="1600" dirty="0"/>
              <a:t>2014, combien l'économie sociale </a:t>
            </a:r>
            <a:r>
              <a:rPr lang="fr-FR" sz="1600" dirty="0" smtClean="0"/>
              <a:t>et solidaire représentait-t-elle </a:t>
            </a:r>
            <a:r>
              <a:rPr lang="fr-FR" sz="1600" dirty="0"/>
              <a:t>d'emplois salariés en </a:t>
            </a:r>
            <a:r>
              <a:rPr lang="fr-FR" sz="1600" dirty="0" smtClean="0"/>
              <a:t>France </a:t>
            </a:r>
            <a:r>
              <a:rPr lang="fr-FR" sz="1600" dirty="0"/>
              <a:t>?</a:t>
            </a:r>
          </a:p>
          <a:p>
            <a:pPr>
              <a:lnSpc>
                <a:spcPct val="150000"/>
              </a:lnSpc>
            </a:pPr>
            <a:r>
              <a:rPr lang="fr-FR" sz="1600" i="1" dirty="0"/>
              <a:t>R</a:t>
            </a:r>
            <a:r>
              <a:rPr lang="fr-FR" sz="1600" i="1" dirty="0" smtClean="0"/>
              <a:t>éponse</a:t>
            </a:r>
            <a:endParaRPr lang="fr-FR" sz="1600" i="1" dirty="0"/>
          </a:p>
        </p:txBody>
      </p:sp>
      <p:sp>
        <p:nvSpPr>
          <p:cNvPr id="10" name="ZoneTexte 9">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40963267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1879092013"/>
              </p:ext>
            </p:extLst>
          </p:nvPr>
        </p:nvGraphicFramePr>
        <p:xfrm>
          <a:off x="725474" y="2364283"/>
          <a:ext cx="4768483"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p:cNvSpPr txBox="1"/>
          <p:nvPr/>
        </p:nvSpPr>
        <p:spPr>
          <a:xfrm>
            <a:off x="1194217" y="1306019"/>
            <a:ext cx="6808672" cy="954107"/>
          </a:xfrm>
          <a:prstGeom prst="rect">
            <a:avLst/>
          </a:prstGeom>
          <a:noFill/>
        </p:spPr>
        <p:txBody>
          <a:bodyPr wrap="square" rtlCol="0">
            <a:spAutoFit/>
          </a:bodyPr>
          <a:lstStyle/>
          <a:p>
            <a:r>
              <a:rPr lang="fr-FR" sz="1600" dirty="0" smtClean="0"/>
              <a:t>3) Combien </a:t>
            </a:r>
            <a:r>
              <a:rPr lang="fr-FR" sz="1600" dirty="0"/>
              <a:t>l’économie sociale et solidaire compte-t-elle d’établissements en France ?</a:t>
            </a:r>
          </a:p>
          <a:p>
            <a:pPr>
              <a:lnSpc>
                <a:spcPct val="150000"/>
              </a:lnSpc>
            </a:pPr>
            <a:r>
              <a:rPr lang="fr-FR" sz="1600" i="1" dirty="0"/>
              <a:t>Choisissez une réponse</a:t>
            </a:r>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40888644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927988815"/>
              </p:ext>
            </p:extLst>
          </p:nvPr>
        </p:nvGraphicFramePr>
        <p:xfrm>
          <a:off x="725474" y="2364283"/>
          <a:ext cx="4768483"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258" y="3857372"/>
            <a:ext cx="616842" cy="616842"/>
          </a:xfrm>
          <a:prstGeom prst="rect">
            <a:avLst/>
          </a:prstGeom>
        </p:spPr>
      </p:pic>
      <p:sp>
        <p:nvSpPr>
          <p:cNvPr id="5" name="ZoneTexte 4"/>
          <p:cNvSpPr txBox="1"/>
          <p:nvPr/>
        </p:nvSpPr>
        <p:spPr>
          <a:xfrm>
            <a:off x="5176562" y="3810306"/>
            <a:ext cx="3514017" cy="646331"/>
          </a:xfrm>
          <a:prstGeom prst="rect">
            <a:avLst/>
          </a:prstGeom>
          <a:noFill/>
        </p:spPr>
        <p:txBody>
          <a:bodyPr wrap="square" rtlCol="0">
            <a:spAutoFit/>
          </a:bodyPr>
          <a:lstStyle/>
          <a:p>
            <a:r>
              <a:rPr lang="fr-FR" dirty="0"/>
              <a:t>En comparaison avec le privé hors ESS : 1,9 M d’établissements</a:t>
            </a:r>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
        <p:nvSpPr>
          <p:cNvPr id="9" name="ZoneTexte 8"/>
          <p:cNvSpPr txBox="1"/>
          <p:nvPr/>
        </p:nvSpPr>
        <p:spPr>
          <a:xfrm>
            <a:off x="1194217" y="1306019"/>
            <a:ext cx="6808672" cy="954107"/>
          </a:xfrm>
          <a:prstGeom prst="rect">
            <a:avLst/>
          </a:prstGeom>
          <a:noFill/>
        </p:spPr>
        <p:txBody>
          <a:bodyPr wrap="square" rtlCol="0">
            <a:spAutoFit/>
          </a:bodyPr>
          <a:lstStyle/>
          <a:p>
            <a:r>
              <a:rPr lang="fr-FR" sz="1600" dirty="0" smtClean="0"/>
              <a:t>3) Combien </a:t>
            </a:r>
            <a:r>
              <a:rPr lang="fr-FR" sz="1600" dirty="0"/>
              <a:t>l’économie sociale et solidaire compte-t-elle d’établissements en France ?</a:t>
            </a:r>
          </a:p>
          <a:p>
            <a:pPr>
              <a:lnSpc>
                <a:spcPct val="150000"/>
              </a:lnSpc>
            </a:pPr>
            <a:r>
              <a:rPr lang="fr-FR" sz="1600" i="1" dirty="0"/>
              <a:t>R</a:t>
            </a:r>
            <a:r>
              <a:rPr lang="fr-FR" sz="1600" i="1" dirty="0" smtClean="0"/>
              <a:t>éponse</a:t>
            </a:r>
            <a:endParaRPr lang="fr-FR" sz="1600" i="1" dirty="0"/>
          </a:p>
        </p:txBody>
      </p:sp>
    </p:spTree>
    <p:extLst>
      <p:ext uri="{BB962C8B-B14F-4D97-AF65-F5344CB8AC3E}">
        <p14:creationId xmlns:p14="http://schemas.microsoft.com/office/powerpoint/2010/main" val="1673723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735690108"/>
              </p:ext>
            </p:extLst>
          </p:nvPr>
        </p:nvGraphicFramePr>
        <p:xfrm>
          <a:off x="725474" y="2141406"/>
          <a:ext cx="4768483"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p:cNvSpPr txBox="1"/>
          <p:nvPr/>
        </p:nvSpPr>
        <p:spPr>
          <a:xfrm>
            <a:off x="1194217" y="1317691"/>
            <a:ext cx="6808672" cy="707886"/>
          </a:xfrm>
          <a:prstGeom prst="rect">
            <a:avLst/>
          </a:prstGeom>
          <a:noFill/>
        </p:spPr>
        <p:txBody>
          <a:bodyPr wrap="square" rtlCol="0">
            <a:spAutoFit/>
          </a:bodyPr>
          <a:lstStyle/>
          <a:p>
            <a:r>
              <a:rPr lang="fr-FR" sz="1600" dirty="0"/>
              <a:t>4</a:t>
            </a:r>
            <a:r>
              <a:rPr lang="fr-FR" sz="1600" dirty="0" smtClean="0"/>
              <a:t>) Une SCOP, </a:t>
            </a:r>
            <a:r>
              <a:rPr lang="fr-FR" sz="1600" dirty="0"/>
              <a:t>c’est </a:t>
            </a:r>
            <a:r>
              <a:rPr lang="fr-FR" sz="1600" dirty="0" smtClean="0"/>
              <a:t>?</a:t>
            </a:r>
            <a:endParaRPr lang="fr-FR" sz="1600" dirty="0"/>
          </a:p>
          <a:p>
            <a:pPr>
              <a:lnSpc>
                <a:spcPct val="150000"/>
              </a:lnSpc>
            </a:pPr>
            <a:r>
              <a:rPr lang="fr-FR" sz="1600" i="1" dirty="0"/>
              <a:t>Choisissez une réponse</a:t>
            </a:r>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20864844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2052237154"/>
              </p:ext>
            </p:extLst>
          </p:nvPr>
        </p:nvGraphicFramePr>
        <p:xfrm>
          <a:off x="725474" y="2141406"/>
          <a:ext cx="4768483"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258" y="2887950"/>
            <a:ext cx="616842" cy="616842"/>
          </a:xfrm>
          <a:prstGeom prst="rect">
            <a:avLst/>
          </a:prstGeom>
        </p:spPr>
      </p:pic>
      <p:sp>
        <p:nvSpPr>
          <p:cNvPr id="2" name="ZoneTexte 1"/>
          <p:cNvSpPr txBox="1"/>
          <p:nvPr/>
        </p:nvSpPr>
        <p:spPr>
          <a:xfrm>
            <a:off x="5493957" y="3899140"/>
            <a:ext cx="3461117" cy="1015663"/>
          </a:xfrm>
          <a:prstGeom prst="rect">
            <a:avLst/>
          </a:prstGeom>
          <a:noFill/>
        </p:spPr>
        <p:txBody>
          <a:bodyPr wrap="square" rtlCol="0">
            <a:spAutoFit/>
          </a:bodyPr>
          <a:lstStyle/>
          <a:p>
            <a:r>
              <a:rPr lang="fr-FR" sz="1200" dirty="0"/>
              <a:t>Gouvernance démocratique et répartition des résultats prioritairement affectée à la pérennité des emplois et du projet d’entreprise. </a:t>
            </a:r>
            <a:r>
              <a:rPr lang="fr-FR" sz="1200" b="1" dirty="0"/>
              <a:t>C’est une forme de coopérative</a:t>
            </a:r>
            <a:r>
              <a:rPr lang="fr-FR" sz="1200" dirty="0"/>
              <a:t> </a:t>
            </a:r>
            <a:r>
              <a:rPr lang="fr-FR" sz="1200" b="1" dirty="0"/>
              <a:t>dont les </a:t>
            </a:r>
            <a:r>
              <a:rPr lang="fr-FR" sz="1200" b="1" dirty="0" smtClean="0"/>
              <a:t>associés </a:t>
            </a:r>
            <a:r>
              <a:rPr lang="fr-FR" sz="1200" b="1" dirty="0"/>
              <a:t>sont majoritairement </a:t>
            </a:r>
            <a:r>
              <a:rPr lang="fr-FR" sz="1200" b="1" dirty="0" smtClean="0"/>
              <a:t>salariés</a:t>
            </a:r>
            <a:r>
              <a:rPr lang="fr-FR" sz="1200" b="1" dirty="0"/>
              <a:t>.</a:t>
            </a:r>
          </a:p>
        </p:txBody>
      </p:sp>
      <p:pic>
        <p:nvPicPr>
          <p:cNvPr id="5" name="Image 4"/>
          <p:cNvPicPr>
            <a:picLocks noChangeAspect="1"/>
          </p:cNvPicPr>
          <p:nvPr/>
        </p:nvPicPr>
        <p:blipFill>
          <a:blip r:embed="rId9"/>
          <a:stretch>
            <a:fillRect/>
          </a:stretch>
        </p:blipFill>
        <p:spPr>
          <a:xfrm>
            <a:off x="6239741" y="1065540"/>
            <a:ext cx="1991379" cy="2886784"/>
          </a:xfrm>
          <a:prstGeom prst="rect">
            <a:avLst/>
          </a:prstGeom>
        </p:spPr>
      </p:pic>
      <p:sp>
        <p:nvSpPr>
          <p:cNvPr id="9" name="ZoneTexte 8">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
        <p:nvSpPr>
          <p:cNvPr id="10" name="ZoneTexte 9"/>
          <p:cNvSpPr txBox="1"/>
          <p:nvPr/>
        </p:nvSpPr>
        <p:spPr>
          <a:xfrm>
            <a:off x="1194217" y="1317691"/>
            <a:ext cx="6808672" cy="707886"/>
          </a:xfrm>
          <a:prstGeom prst="rect">
            <a:avLst/>
          </a:prstGeom>
          <a:noFill/>
        </p:spPr>
        <p:txBody>
          <a:bodyPr wrap="square" rtlCol="0">
            <a:spAutoFit/>
          </a:bodyPr>
          <a:lstStyle/>
          <a:p>
            <a:r>
              <a:rPr lang="fr-FR" sz="1600" dirty="0"/>
              <a:t>4</a:t>
            </a:r>
            <a:r>
              <a:rPr lang="fr-FR" sz="1600" dirty="0" smtClean="0"/>
              <a:t>) Une SCOP, </a:t>
            </a:r>
            <a:r>
              <a:rPr lang="fr-FR" sz="1600" dirty="0"/>
              <a:t>c’est </a:t>
            </a:r>
            <a:r>
              <a:rPr lang="fr-FR" sz="1600" dirty="0" smtClean="0"/>
              <a:t>?</a:t>
            </a:r>
            <a:endParaRPr lang="fr-FR" sz="1600" dirty="0"/>
          </a:p>
          <a:p>
            <a:pPr>
              <a:lnSpc>
                <a:spcPct val="150000"/>
              </a:lnSpc>
            </a:pPr>
            <a:r>
              <a:rPr lang="fr-FR" sz="1600" i="1" dirty="0"/>
              <a:t>R</a:t>
            </a:r>
            <a:r>
              <a:rPr lang="fr-FR" sz="1600" i="1" dirty="0" smtClean="0"/>
              <a:t>éponse</a:t>
            </a:r>
            <a:endParaRPr lang="fr-FR" sz="1600" i="1" dirty="0"/>
          </a:p>
        </p:txBody>
      </p:sp>
    </p:spTree>
    <p:extLst>
      <p:ext uri="{BB962C8B-B14F-4D97-AF65-F5344CB8AC3E}">
        <p14:creationId xmlns:p14="http://schemas.microsoft.com/office/powerpoint/2010/main" val="2537745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778895387"/>
              </p:ext>
            </p:extLst>
          </p:nvPr>
        </p:nvGraphicFramePr>
        <p:xfrm>
          <a:off x="249382" y="2138818"/>
          <a:ext cx="6438586"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p:cNvSpPr txBox="1"/>
          <p:nvPr/>
        </p:nvSpPr>
        <p:spPr>
          <a:xfrm>
            <a:off x="1194217" y="1316397"/>
            <a:ext cx="6808672" cy="707886"/>
          </a:xfrm>
          <a:prstGeom prst="rect">
            <a:avLst/>
          </a:prstGeom>
          <a:noFill/>
        </p:spPr>
        <p:txBody>
          <a:bodyPr wrap="square" rtlCol="0">
            <a:spAutoFit/>
          </a:bodyPr>
          <a:lstStyle/>
          <a:p>
            <a:r>
              <a:rPr lang="fr-FR" sz="1600" dirty="0" smtClean="0"/>
              <a:t>5) La </a:t>
            </a:r>
            <a:r>
              <a:rPr lang="fr-FR" sz="1600" dirty="0"/>
              <a:t>finance solidaire c’est </a:t>
            </a:r>
            <a:r>
              <a:rPr lang="fr-FR" sz="1600" dirty="0" smtClean="0"/>
              <a:t>?</a:t>
            </a:r>
            <a:endParaRPr lang="fr-FR" sz="1600" dirty="0"/>
          </a:p>
          <a:p>
            <a:pPr>
              <a:lnSpc>
                <a:spcPct val="150000"/>
              </a:lnSpc>
            </a:pPr>
            <a:r>
              <a:rPr lang="fr-FR" sz="1600" i="1" dirty="0"/>
              <a:t>Choisissez une réponse</a:t>
            </a:r>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2996832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 xmlns:a16="http://schemas.microsoft.com/office/drawing/2014/main" id="{AE777235-C302-4E78-9288-F56E38F45FE5}"/>
              </a:ext>
            </a:extLst>
          </p:cNvPr>
          <p:cNvGraphicFramePr/>
          <p:nvPr>
            <p:extLst>
              <p:ext uri="{D42A27DB-BD31-4B8C-83A1-F6EECF244321}">
                <p14:modId xmlns:p14="http://schemas.microsoft.com/office/powerpoint/2010/main" val="3446318941"/>
              </p:ext>
            </p:extLst>
          </p:nvPr>
        </p:nvGraphicFramePr>
        <p:xfrm>
          <a:off x="1194217" y="1293649"/>
          <a:ext cx="6251612" cy="3096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Sommaire</a:t>
            </a:r>
            <a:endParaRPr lang="fr-FR" sz="1600" b="1" baseline="0" dirty="0" smtClean="0">
              <a:solidFill>
                <a:schemeClr val="bg2">
                  <a:lumMod val="25000"/>
                </a:schemeClr>
              </a:solidFill>
            </a:endParaRPr>
          </a:p>
        </p:txBody>
      </p:sp>
    </p:spTree>
    <p:extLst>
      <p:ext uri="{BB962C8B-B14F-4D97-AF65-F5344CB8AC3E}">
        <p14:creationId xmlns:p14="http://schemas.microsoft.com/office/powerpoint/2010/main" val="2521454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3853549720"/>
              </p:ext>
            </p:extLst>
          </p:nvPr>
        </p:nvGraphicFramePr>
        <p:xfrm>
          <a:off x="249382" y="2138818"/>
          <a:ext cx="6438586"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5938238" y="1745673"/>
            <a:ext cx="2569388" cy="3139321"/>
          </a:xfrm>
          <a:prstGeom prst="rect">
            <a:avLst/>
          </a:prstGeom>
          <a:noFill/>
        </p:spPr>
        <p:txBody>
          <a:bodyPr wrap="square" rtlCol="0">
            <a:spAutoFit/>
          </a:bodyPr>
          <a:lstStyle/>
          <a:p>
            <a:r>
              <a:rPr lang="fr-FR" dirty="0"/>
              <a:t>La finance solidaire permet à des personnes de faire fructifier leur épargne en plaçant leurs fonds dans une démarche de solidarité qui permettent par exemple à des personnes en difficulté de retrouver un travail ou un logement.</a:t>
            </a:r>
          </a:p>
        </p:txBody>
      </p:sp>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332" y="2138818"/>
            <a:ext cx="616842" cy="616842"/>
          </a:xfrm>
          <a:prstGeom prst="rect">
            <a:avLst/>
          </a:prstGeom>
        </p:spPr>
      </p:pic>
      <p:sp>
        <p:nvSpPr>
          <p:cNvPr id="9" name="ZoneTexte 8">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
        <p:nvSpPr>
          <p:cNvPr id="11" name="ZoneTexte 10"/>
          <p:cNvSpPr txBox="1"/>
          <p:nvPr/>
        </p:nvSpPr>
        <p:spPr>
          <a:xfrm>
            <a:off x="1194217" y="1316397"/>
            <a:ext cx="6808672" cy="707886"/>
          </a:xfrm>
          <a:prstGeom prst="rect">
            <a:avLst/>
          </a:prstGeom>
          <a:noFill/>
        </p:spPr>
        <p:txBody>
          <a:bodyPr wrap="square" rtlCol="0">
            <a:spAutoFit/>
          </a:bodyPr>
          <a:lstStyle/>
          <a:p>
            <a:r>
              <a:rPr lang="fr-FR" sz="1600" dirty="0" smtClean="0"/>
              <a:t>5) La </a:t>
            </a:r>
            <a:r>
              <a:rPr lang="fr-FR" sz="1600" dirty="0"/>
              <a:t>finance solidaire c’est </a:t>
            </a:r>
            <a:r>
              <a:rPr lang="fr-FR" sz="1600" dirty="0" smtClean="0"/>
              <a:t>?</a:t>
            </a:r>
            <a:endParaRPr lang="fr-FR" sz="1600" dirty="0"/>
          </a:p>
          <a:p>
            <a:pPr>
              <a:lnSpc>
                <a:spcPct val="150000"/>
              </a:lnSpc>
            </a:pPr>
            <a:r>
              <a:rPr lang="fr-FR" sz="1600" i="1" dirty="0"/>
              <a:t>R</a:t>
            </a:r>
            <a:r>
              <a:rPr lang="fr-FR" sz="1600" i="1" dirty="0" smtClean="0"/>
              <a:t>éponse</a:t>
            </a:r>
            <a:endParaRPr lang="fr-FR" sz="1600" i="1" dirty="0"/>
          </a:p>
        </p:txBody>
      </p:sp>
    </p:spTree>
    <p:extLst>
      <p:ext uri="{BB962C8B-B14F-4D97-AF65-F5344CB8AC3E}">
        <p14:creationId xmlns:p14="http://schemas.microsoft.com/office/powerpoint/2010/main" val="18716946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3367086450"/>
              </p:ext>
            </p:extLst>
          </p:nvPr>
        </p:nvGraphicFramePr>
        <p:xfrm>
          <a:off x="249382" y="2110606"/>
          <a:ext cx="6438586"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p:cNvSpPr txBox="1"/>
          <p:nvPr/>
        </p:nvSpPr>
        <p:spPr>
          <a:xfrm>
            <a:off x="1194217" y="1302291"/>
            <a:ext cx="6808672" cy="707886"/>
          </a:xfrm>
          <a:prstGeom prst="rect">
            <a:avLst/>
          </a:prstGeom>
          <a:noFill/>
        </p:spPr>
        <p:txBody>
          <a:bodyPr wrap="square" rtlCol="0">
            <a:spAutoFit/>
          </a:bodyPr>
          <a:lstStyle/>
          <a:p>
            <a:r>
              <a:rPr lang="fr-FR" sz="1600" dirty="0" smtClean="0"/>
              <a:t>6) Selon </a:t>
            </a:r>
            <a:r>
              <a:rPr lang="fr-FR" sz="1600" dirty="0"/>
              <a:t>vous, l’emploi des femmes est davantage représenté dans :</a:t>
            </a:r>
          </a:p>
          <a:p>
            <a:pPr>
              <a:lnSpc>
                <a:spcPct val="150000"/>
              </a:lnSpc>
            </a:pPr>
            <a:r>
              <a:rPr lang="fr-FR" sz="1600" i="1" dirty="0"/>
              <a:t>Choisissez une réponse</a:t>
            </a:r>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34282932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3718042641"/>
              </p:ext>
            </p:extLst>
          </p:nvPr>
        </p:nvGraphicFramePr>
        <p:xfrm>
          <a:off x="249382" y="2110606"/>
          <a:ext cx="6438586"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332" y="3603695"/>
            <a:ext cx="616842" cy="616842"/>
          </a:xfrm>
          <a:prstGeom prst="rect">
            <a:avLst/>
          </a:prstGeom>
        </p:spPr>
      </p:pic>
      <p:sp>
        <p:nvSpPr>
          <p:cNvPr id="2" name="ZoneTexte 1"/>
          <p:cNvSpPr txBox="1"/>
          <p:nvPr/>
        </p:nvSpPr>
        <p:spPr>
          <a:xfrm>
            <a:off x="5894479" y="2042186"/>
            <a:ext cx="2780985" cy="2031325"/>
          </a:xfrm>
          <a:prstGeom prst="rect">
            <a:avLst/>
          </a:prstGeom>
          <a:noFill/>
        </p:spPr>
        <p:txBody>
          <a:bodyPr wrap="square" rtlCol="0">
            <a:spAutoFit/>
          </a:bodyPr>
          <a:lstStyle/>
          <a:p>
            <a:r>
              <a:rPr lang="fr-FR" sz="1400" dirty="0"/>
              <a:t>Dans </a:t>
            </a:r>
            <a:r>
              <a:rPr lang="fr-FR" sz="1400" dirty="0" smtClean="0"/>
              <a:t>l’ESS, </a:t>
            </a:r>
            <a:r>
              <a:rPr lang="fr-FR" sz="1400" dirty="0"/>
              <a:t>l’emploi des femmes est très majoritaire, à près de 66% (près de 60% dans le secteur public). Ce taux élevé s’explique en partie par la forte </a:t>
            </a:r>
            <a:r>
              <a:rPr lang="fr-FR" sz="1400" dirty="0" smtClean="0"/>
              <a:t>présence de l’ESS dans </a:t>
            </a:r>
            <a:r>
              <a:rPr lang="fr-FR" sz="1400" dirty="0"/>
              <a:t>des domaines où les emplois féminins sont traditionnellement surreprésentés (éducation, santé, social).</a:t>
            </a:r>
          </a:p>
        </p:txBody>
      </p:sp>
      <p:sp>
        <p:nvSpPr>
          <p:cNvPr id="9" name="ZoneTexte 8">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
        <p:nvSpPr>
          <p:cNvPr id="10" name="ZoneTexte 9"/>
          <p:cNvSpPr txBox="1"/>
          <p:nvPr/>
        </p:nvSpPr>
        <p:spPr>
          <a:xfrm>
            <a:off x="1194217" y="1302291"/>
            <a:ext cx="6808672" cy="707886"/>
          </a:xfrm>
          <a:prstGeom prst="rect">
            <a:avLst/>
          </a:prstGeom>
          <a:noFill/>
        </p:spPr>
        <p:txBody>
          <a:bodyPr wrap="square" rtlCol="0">
            <a:spAutoFit/>
          </a:bodyPr>
          <a:lstStyle/>
          <a:p>
            <a:r>
              <a:rPr lang="fr-FR" sz="1600" dirty="0" smtClean="0"/>
              <a:t>6) Selon </a:t>
            </a:r>
            <a:r>
              <a:rPr lang="fr-FR" sz="1600" dirty="0"/>
              <a:t>vous, l’emploi des femmes est davantage représenté dans :</a:t>
            </a:r>
          </a:p>
          <a:p>
            <a:pPr>
              <a:lnSpc>
                <a:spcPct val="150000"/>
              </a:lnSpc>
            </a:pPr>
            <a:r>
              <a:rPr lang="fr-FR" sz="1600" i="1" dirty="0"/>
              <a:t>R</a:t>
            </a:r>
            <a:r>
              <a:rPr lang="fr-FR" sz="1600" i="1" dirty="0" smtClean="0"/>
              <a:t>éponse</a:t>
            </a:r>
            <a:endParaRPr lang="fr-FR" sz="1600" i="1" dirty="0"/>
          </a:p>
        </p:txBody>
      </p:sp>
    </p:spTree>
    <p:extLst>
      <p:ext uri="{BB962C8B-B14F-4D97-AF65-F5344CB8AC3E}">
        <p14:creationId xmlns:p14="http://schemas.microsoft.com/office/powerpoint/2010/main" val="1897353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2133436284"/>
              </p:ext>
            </p:extLst>
          </p:nvPr>
        </p:nvGraphicFramePr>
        <p:xfrm>
          <a:off x="249382" y="2349115"/>
          <a:ext cx="6438586"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p:cNvSpPr txBox="1"/>
          <p:nvPr/>
        </p:nvSpPr>
        <p:spPr>
          <a:xfrm>
            <a:off x="1194217" y="1298435"/>
            <a:ext cx="6808672" cy="954107"/>
          </a:xfrm>
          <a:prstGeom prst="rect">
            <a:avLst/>
          </a:prstGeom>
          <a:noFill/>
        </p:spPr>
        <p:txBody>
          <a:bodyPr wrap="square" rtlCol="0">
            <a:spAutoFit/>
          </a:bodyPr>
          <a:lstStyle/>
          <a:p>
            <a:r>
              <a:rPr lang="fr-FR" sz="1600" dirty="0" smtClean="0"/>
              <a:t>7) Quelle </a:t>
            </a:r>
            <a:r>
              <a:rPr lang="fr-FR" sz="1600" dirty="0"/>
              <a:t>occurrence ne fait pas partie des valeurs de l’économie sociale et </a:t>
            </a:r>
            <a:r>
              <a:rPr lang="fr-FR" sz="1600" dirty="0" smtClean="0"/>
              <a:t>solidaire ?</a:t>
            </a:r>
          </a:p>
          <a:p>
            <a:pPr>
              <a:lnSpc>
                <a:spcPct val="150000"/>
              </a:lnSpc>
            </a:pPr>
            <a:r>
              <a:rPr lang="fr-FR" sz="1600" i="1" dirty="0"/>
              <a:t>Choisissez une </a:t>
            </a:r>
            <a:r>
              <a:rPr lang="fr-FR" sz="1600" i="1" dirty="0" smtClean="0"/>
              <a:t>réponse</a:t>
            </a:r>
            <a:endParaRPr lang="fr-FR" sz="1600" i="1" dirty="0"/>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2912387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918157069"/>
              </p:ext>
            </p:extLst>
          </p:nvPr>
        </p:nvGraphicFramePr>
        <p:xfrm>
          <a:off x="355181" y="2349115"/>
          <a:ext cx="6438586"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68" y="3745829"/>
            <a:ext cx="616842" cy="616842"/>
          </a:xfrm>
          <a:prstGeom prst="rect">
            <a:avLst/>
          </a:prstGeom>
        </p:spPr>
      </p:pic>
      <p:sp>
        <p:nvSpPr>
          <p:cNvPr id="5" name="ZoneTexte 4"/>
          <p:cNvSpPr txBox="1"/>
          <p:nvPr/>
        </p:nvSpPr>
        <p:spPr>
          <a:xfrm>
            <a:off x="5992721" y="3187435"/>
            <a:ext cx="2833885" cy="1384995"/>
          </a:xfrm>
          <a:prstGeom prst="rect">
            <a:avLst/>
          </a:prstGeom>
          <a:noFill/>
        </p:spPr>
        <p:txBody>
          <a:bodyPr wrap="square" rtlCol="0">
            <a:spAutoFit/>
          </a:bodyPr>
          <a:lstStyle/>
          <a:p>
            <a:r>
              <a:rPr lang="fr-FR" sz="1400" dirty="0"/>
              <a:t>La gestion des structures de </a:t>
            </a:r>
            <a:r>
              <a:rPr lang="fr-FR" sz="1400" dirty="0" smtClean="0"/>
              <a:t>l’ESS est </a:t>
            </a:r>
            <a:r>
              <a:rPr lang="fr-FR" sz="1400" dirty="0"/>
              <a:t>complètement autonome et indépendante des pouvoirs publics. En revanche, chacun œuvre pour une collaboration régulière et développée</a:t>
            </a:r>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
        <p:nvSpPr>
          <p:cNvPr id="10" name="ZoneTexte 9"/>
          <p:cNvSpPr txBox="1"/>
          <p:nvPr/>
        </p:nvSpPr>
        <p:spPr>
          <a:xfrm>
            <a:off x="1194217" y="1298435"/>
            <a:ext cx="6808672" cy="954107"/>
          </a:xfrm>
          <a:prstGeom prst="rect">
            <a:avLst/>
          </a:prstGeom>
          <a:noFill/>
        </p:spPr>
        <p:txBody>
          <a:bodyPr wrap="square" rtlCol="0">
            <a:spAutoFit/>
          </a:bodyPr>
          <a:lstStyle/>
          <a:p>
            <a:r>
              <a:rPr lang="fr-FR" sz="1600" dirty="0" smtClean="0"/>
              <a:t>7) Quelle </a:t>
            </a:r>
            <a:r>
              <a:rPr lang="fr-FR" sz="1600" dirty="0"/>
              <a:t>occurrence ne fait pas partie des valeurs de l’économie sociale et </a:t>
            </a:r>
            <a:r>
              <a:rPr lang="fr-FR" sz="1600" dirty="0" smtClean="0"/>
              <a:t>solidaire ?</a:t>
            </a:r>
          </a:p>
          <a:p>
            <a:pPr>
              <a:lnSpc>
                <a:spcPct val="150000"/>
              </a:lnSpc>
            </a:pPr>
            <a:r>
              <a:rPr lang="fr-FR" sz="1600" i="1" dirty="0"/>
              <a:t>R</a:t>
            </a:r>
            <a:r>
              <a:rPr lang="fr-FR" sz="1600" i="1" dirty="0" smtClean="0"/>
              <a:t>éponse</a:t>
            </a:r>
            <a:endParaRPr lang="fr-FR" sz="1600" i="1" dirty="0"/>
          </a:p>
        </p:txBody>
      </p:sp>
    </p:spTree>
    <p:extLst>
      <p:ext uri="{BB962C8B-B14F-4D97-AF65-F5344CB8AC3E}">
        <p14:creationId xmlns:p14="http://schemas.microsoft.com/office/powerpoint/2010/main" val="2757439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3696612220"/>
              </p:ext>
            </p:extLst>
          </p:nvPr>
        </p:nvGraphicFramePr>
        <p:xfrm>
          <a:off x="249382" y="2060322"/>
          <a:ext cx="6438586"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p:cNvSpPr txBox="1"/>
          <p:nvPr/>
        </p:nvSpPr>
        <p:spPr>
          <a:xfrm>
            <a:off x="1194217" y="1277149"/>
            <a:ext cx="6808672" cy="707886"/>
          </a:xfrm>
          <a:prstGeom prst="rect">
            <a:avLst/>
          </a:prstGeom>
          <a:noFill/>
        </p:spPr>
        <p:txBody>
          <a:bodyPr wrap="square" rtlCol="0">
            <a:spAutoFit/>
          </a:bodyPr>
          <a:lstStyle/>
          <a:p>
            <a:r>
              <a:rPr lang="fr-FR" sz="1600" dirty="0" smtClean="0"/>
              <a:t>8) Selon </a:t>
            </a:r>
            <a:r>
              <a:rPr lang="fr-FR" sz="1600" dirty="0"/>
              <a:t>vous, quelle proposition est fausse </a:t>
            </a:r>
            <a:r>
              <a:rPr lang="fr-FR" sz="1600" dirty="0" smtClean="0"/>
              <a:t>?</a:t>
            </a:r>
          </a:p>
          <a:p>
            <a:pPr>
              <a:lnSpc>
                <a:spcPct val="150000"/>
              </a:lnSpc>
            </a:pPr>
            <a:r>
              <a:rPr lang="fr-FR" sz="1600" i="1" dirty="0"/>
              <a:t>Choisissez une </a:t>
            </a:r>
            <a:r>
              <a:rPr lang="fr-FR" sz="1600" i="1" dirty="0" smtClean="0"/>
              <a:t>réponse</a:t>
            </a:r>
            <a:endParaRPr lang="fr-FR" sz="1600" i="1" dirty="0"/>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Tree>
    <p:extLst>
      <p:ext uri="{BB962C8B-B14F-4D97-AF65-F5344CB8AC3E}">
        <p14:creationId xmlns:p14="http://schemas.microsoft.com/office/powerpoint/2010/main" val="31779198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805949260"/>
              </p:ext>
            </p:extLst>
          </p:nvPr>
        </p:nvGraphicFramePr>
        <p:xfrm>
          <a:off x="249382" y="2060322"/>
          <a:ext cx="6438586" cy="210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673" y="1931191"/>
            <a:ext cx="616842" cy="616842"/>
          </a:xfrm>
          <a:prstGeom prst="rect">
            <a:avLst/>
          </a:prstGeom>
        </p:spPr>
      </p:pic>
      <p:sp>
        <p:nvSpPr>
          <p:cNvPr id="2" name="ZoneTexte 1"/>
          <p:cNvSpPr txBox="1"/>
          <p:nvPr/>
        </p:nvSpPr>
        <p:spPr>
          <a:xfrm>
            <a:off x="5834023" y="1933376"/>
            <a:ext cx="2673603" cy="738664"/>
          </a:xfrm>
          <a:prstGeom prst="rect">
            <a:avLst/>
          </a:prstGeom>
          <a:noFill/>
        </p:spPr>
        <p:txBody>
          <a:bodyPr wrap="square" rtlCol="0">
            <a:spAutoFit/>
          </a:bodyPr>
          <a:lstStyle/>
          <a:p>
            <a:r>
              <a:rPr lang="fr-FR" sz="1400" dirty="0"/>
              <a:t>En réalité, ce sont 60% des dépôts bancaires qui se font dans les banques de </a:t>
            </a:r>
            <a:r>
              <a:rPr lang="fr-FR" sz="1400" dirty="0" smtClean="0"/>
              <a:t>l’ESS</a:t>
            </a:r>
            <a:endParaRPr lang="fr-FR" sz="1400" dirty="0"/>
          </a:p>
        </p:txBody>
      </p:sp>
      <p:sp>
        <p:nvSpPr>
          <p:cNvPr id="9" name="ZoneTexte 8">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A vous de jouer</a:t>
            </a:r>
            <a:endParaRPr lang="fr-FR" sz="1600" b="1" baseline="0" dirty="0">
              <a:solidFill>
                <a:schemeClr val="bg2">
                  <a:lumMod val="25000"/>
                </a:schemeClr>
              </a:solidFill>
            </a:endParaRPr>
          </a:p>
        </p:txBody>
      </p:sp>
      <p:sp>
        <p:nvSpPr>
          <p:cNvPr id="10" name="ZoneTexte 9"/>
          <p:cNvSpPr txBox="1"/>
          <p:nvPr/>
        </p:nvSpPr>
        <p:spPr>
          <a:xfrm>
            <a:off x="1194217" y="1277149"/>
            <a:ext cx="6808672" cy="707886"/>
          </a:xfrm>
          <a:prstGeom prst="rect">
            <a:avLst/>
          </a:prstGeom>
          <a:noFill/>
        </p:spPr>
        <p:txBody>
          <a:bodyPr wrap="square" rtlCol="0">
            <a:spAutoFit/>
          </a:bodyPr>
          <a:lstStyle/>
          <a:p>
            <a:r>
              <a:rPr lang="fr-FR" sz="1600" dirty="0" smtClean="0"/>
              <a:t>8) Selon </a:t>
            </a:r>
            <a:r>
              <a:rPr lang="fr-FR" sz="1600" dirty="0"/>
              <a:t>vous, quelle proposition est fausse </a:t>
            </a:r>
            <a:r>
              <a:rPr lang="fr-FR" sz="1600" dirty="0" smtClean="0"/>
              <a:t>?</a:t>
            </a:r>
          </a:p>
          <a:p>
            <a:pPr>
              <a:lnSpc>
                <a:spcPct val="150000"/>
              </a:lnSpc>
            </a:pPr>
            <a:r>
              <a:rPr lang="fr-FR" sz="1600" i="1" dirty="0"/>
              <a:t>R</a:t>
            </a:r>
            <a:r>
              <a:rPr lang="fr-FR" sz="1600" i="1" dirty="0" smtClean="0"/>
              <a:t>éponse</a:t>
            </a:r>
            <a:endParaRPr lang="fr-FR" sz="1600" i="1" dirty="0"/>
          </a:p>
        </p:txBody>
      </p:sp>
    </p:spTree>
    <p:extLst>
      <p:ext uri="{BB962C8B-B14F-4D97-AF65-F5344CB8AC3E}">
        <p14:creationId xmlns:p14="http://schemas.microsoft.com/office/powerpoint/2010/main" val="8556396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AE777235-C302-4E78-9288-F56E38F45FE5}"/>
              </a:ext>
            </a:extLst>
          </p:cNvPr>
          <p:cNvGraphicFramePr/>
          <p:nvPr>
            <p:extLst>
              <p:ext uri="{D42A27DB-BD31-4B8C-83A1-F6EECF244321}">
                <p14:modId xmlns:p14="http://schemas.microsoft.com/office/powerpoint/2010/main" val="4281438668"/>
              </p:ext>
            </p:extLst>
          </p:nvPr>
        </p:nvGraphicFramePr>
        <p:xfrm>
          <a:off x="1194217" y="1338992"/>
          <a:ext cx="6251612" cy="3096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Conclusion</a:t>
            </a:r>
            <a:endParaRPr lang="fr-FR" sz="1600" b="1" baseline="0" dirty="0">
              <a:solidFill>
                <a:schemeClr val="bg2">
                  <a:lumMod val="25000"/>
                </a:schemeClr>
              </a:solidFill>
            </a:endParaRPr>
          </a:p>
        </p:txBody>
      </p:sp>
    </p:spTree>
    <p:extLst>
      <p:ext uri="{BB962C8B-B14F-4D97-AF65-F5344CB8AC3E}">
        <p14:creationId xmlns:p14="http://schemas.microsoft.com/office/powerpoint/2010/main" val="39198901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p:cNvSpPr txBox="1"/>
          <p:nvPr/>
        </p:nvSpPr>
        <p:spPr>
          <a:xfrm>
            <a:off x="1284695" y="1927042"/>
            <a:ext cx="6997805" cy="1946687"/>
          </a:xfrm>
          <a:prstGeom prst="rect">
            <a:avLst/>
          </a:prstGeom>
          <a:noFill/>
        </p:spPr>
        <p:txBody>
          <a:bodyPr wrap="square" rtlCol="0">
            <a:spAutoFit/>
          </a:bodyPr>
          <a:lstStyle/>
          <a:p>
            <a:pPr marL="285750" indent="-285750">
              <a:spcAft>
                <a:spcPts val="500"/>
              </a:spcAft>
              <a:buFont typeface="Wingdings" panose="05000000000000000000" pitchFamily="2" charset="2"/>
              <a:buChar char="q"/>
            </a:pPr>
            <a:r>
              <a:rPr lang="fr-FR" dirty="0"/>
              <a:t>Bien penser son projet : objectifs, moyens, organisation, gouvernance</a:t>
            </a:r>
          </a:p>
          <a:p>
            <a:pPr marL="285750" indent="-285750">
              <a:spcAft>
                <a:spcPts val="500"/>
              </a:spcAft>
              <a:buFont typeface="Wingdings" panose="05000000000000000000" pitchFamily="2" charset="2"/>
              <a:buChar char="q"/>
            </a:pPr>
            <a:r>
              <a:rPr lang="fr-FR" dirty="0"/>
              <a:t>S’assurer de la pérennité du projet et anticiper les </a:t>
            </a:r>
            <a:r>
              <a:rPr lang="fr-FR" dirty="0" smtClean="0"/>
              <a:t>éventuelles évolutions </a:t>
            </a:r>
            <a:r>
              <a:rPr lang="fr-FR" dirty="0"/>
              <a:t>de l’activité</a:t>
            </a:r>
          </a:p>
          <a:p>
            <a:pPr marL="285750" indent="-285750">
              <a:spcAft>
                <a:spcPts val="500"/>
              </a:spcAft>
              <a:buFont typeface="Wingdings" panose="05000000000000000000" pitchFamily="2" charset="2"/>
              <a:buChar char="q"/>
            </a:pPr>
            <a:r>
              <a:rPr lang="fr-FR" dirty="0"/>
              <a:t>Choisir la forme juridique la plus souple, en adéquation avec le projet et qui </a:t>
            </a:r>
            <a:r>
              <a:rPr lang="fr-FR" dirty="0" smtClean="0"/>
              <a:t>permette </a:t>
            </a:r>
            <a:r>
              <a:rPr lang="fr-FR" dirty="0"/>
              <a:t>éventuellement une transformation </a:t>
            </a:r>
          </a:p>
          <a:p>
            <a:pPr marL="285750" indent="-285750">
              <a:spcAft>
                <a:spcPts val="500"/>
              </a:spcAft>
              <a:buFont typeface="Wingdings" panose="05000000000000000000" pitchFamily="2" charset="2"/>
              <a:buChar char="q"/>
            </a:pPr>
            <a:r>
              <a:rPr lang="fr-FR" dirty="0"/>
              <a:t>Se faire accompagner dans le choix de sa </a:t>
            </a:r>
            <a:r>
              <a:rPr lang="fr-FR" dirty="0" smtClean="0"/>
              <a:t>structure</a:t>
            </a:r>
            <a:endParaRPr lang="fr-FR" dirty="0"/>
          </a:p>
        </p:txBody>
      </p:sp>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Conclusion</a:t>
            </a:r>
            <a:endParaRPr lang="fr-FR" sz="1600" b="1" baseline="0" dirty="0">
              <a:solidFill>
                <a:schemeClr val="bg2">
                  <a:lumMod val="25000"/>
                </a:schemeClr>
              </a:solidFill>
            </a:endParaRPr>
          </a:p>
        </p:txBody>
      </p:sp>
      <p:sp>
        <p:nvSpPr>
          <p:cNvPr id="9" name="ZoneTexte 8">
            <a:extLst>
              <a:ext uri="{FF2B5EF4-FFF2-40B4-BE49-F238E27FC236}">
                <a16:creationId xmlns="" xmlns:a16="http://schemas.microsoft.com/office/drawing/2014/main" id="{225027BB-744D-4B99-A9D8-E9497921687B}"/>
              </a:ext>
            </a:extLst>
          </p:cNvPr>
          <p:cNvSpPr txBox="1"/>
          <p:nvPr/>
        </p:nvSpPr>
        <p:spPr>
          <a:xfrm>
            <a:off x="1507729" y="1374275"/>
            <a:ext cx="6309909" cy="369332"/>
          </a:xfrm>
          <a:prstGeom prst="rect">
            <a:avLst/>
          </a:prstGeom>
          <a:noFill/>
        </p:spPr>
        <p:txBody>
          <a:bodyPr wrap="square" rtlCol="0">
            <a:spAutoFit/>
          </a:bodyPr>
          <a:lstStyle/>
          <a:p>
            <a:pPr algn="ctr"/>
            <a:r>
              <a:rPr lang="fr-FR" b="1" dirty="0" smtClean="0"/>
              <a:t>Conclusio</a:t>
            </a:r>
            <a:r>
              <a:rPr lang="fr-FR" b="1" dirty="0"/>
              <a:t>n</a:t>
            </a:r>
          </a:p>
        </p:txBody>
      </p:sp>
    </p:spTree>
    <p:extLst>
      <p:ext uri="{BB962C8B-B14F-4D97-AF65-F5344CB8AC3E}">
        <p14:creationId xmlns:p14="http://schemas.microsoft.com/office/powerpoint/2010/main" val="15999161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p:cNvSpPr txBox="1"/>
          <p:nvPr/>
        </p:nvSpPr>
        <p:spPr>
          <a:xfrm>
            <a:off x="1881699" y="2468477"/>
            <a:ext cx="6499041" cy="2031325"/>
          </a:xfrm>
          <a:prstGeom prst="rect">
            <a:avLst/>
          </a:prstGeom>
          <a:noFill/>
        </p:spPr>
        <p:txBody>
          <a:bodyPr wrap="square" rtlCol="0">
            <a:spAutoFit/>
          </a:bodyPr>
          <a:lstStyle/>
          <a:p>
            <a:endParaRPr lang="fr-FR" dirty="0" smtClean="0"/>
          </a:p>
          <a:p>
            <a:r>
              <a:rPr lang="fr-FR" dirty="0" smtClean="0"/>
              <a:t>Avez-vous </a:t>
            </a:r>
            <a:r>
              <a:rPr lang="fr-FR" dirty="0"/>
              <a:t>des Questions </a:t>
            </a:r>
          </a:p>
          <a:p>
            <a:endParaRPr lang="fr-FR" dirty="0" smtClean="0"/>
          </a:p>
          <a:p>
            <a:endParaRPr lang="fr-FR" dirty="0"/>
          </a:p>
          <a:p>
            <a:endParaRPr lang="fr-FR" dirty="0"/>
          </a:p>
          <a:p>
            <a:endParaRPr lang="fr-FR" dirty="0"/>
          </a:p>
          <a:p>
            <a:r>
              <a:rPr lang="fr-FR" dirty="0"/>
              <a:t>Merci de votre écoute et </a:t>
            </a:r>
            <a:r>
              <a:rPr lang="fr-FR" dirty="0" smtClean="0"/>
              <a:t>de </a:t>
            </a:r>
            <a:r>
              <a:rPr lang="fr-FR" dirty="0"/>
              <a:t>votre participation au </a:t>
            </a:r>
            <a:r>
              <a:rPr lang="fr-FR" dirty="0" smtClean="0"/>
              <a:t>QUIZ !!!</a:t>
            </a:r>
            <a:endParaRPr lang="fr-FR" dirty="0"/>
          </a:p>
        </p:txBody>
      </p:sp>
      <p:sp>
        <p:nvSpPr>
          <p:cNvPr id="2" name="AutoShape 4" descr="Résultat de recherche d'images pour &quot;point d'interrogatio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4" name="Picture 6" descr="Résultat de recherche d'images pour &quot;point d'interrogat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795" y="1472220"/>
            <a:ext cx="3188615" cy="212574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Des questions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785994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AE777235-C302-4E78-9288-F56E38F45FE5}"/>
              </a:ext>
            </a:extLst>
          </p:cNvPr>
          <p:cNvGraphicFramePr/>
          <p:nvPr>
            <p:extLst>
              <p:ext uri="{D42A27DB-BD31-4B8C-83A1-F6EECF244321}">
                <p14:modId xmlns:p14="http://schemas.microsoft.com/office/powerpoint/2010/main" val="685554073"/>
              </p:ext>
            </p:extLst>
          </p:nvPr>
        </p:nvGraphicFramePr>
        <p:xfrm>
          <a:off x="1194217" y="1286092"/>
          <a:ext cx="6251612" cy="3096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a:lnSpc>
                <a:spcPct val="150000"/>
              </a:lnSpc>
            </a:pPr>
            <a:r>
              <a:rPr lang="fr-FR" sz="1600" b="1" dirty="0">
                <a:solidFill>
                  <a:schemeClr val="bg2">
                    <a:lumMod val="25000"/>
                  </a:schemeClr>
                </a:solidFill>
              </a:rPr>
              <a:t>Introduction </a:t>
            </a:r>
          </a:p>
        </p:txBody>
      </p:sp>
    </p:spTree>
    <p:extLst>
      <p:ext uri="{BB962C8B-B14F-4D97-AF65-F5344CB8AC3E}">
        <p14:creationId xmlns:p14="http://schemas.microsoft.com/office/powerpoint/2010/main" val="10104941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ZoneTexte 1"/>
          <p:cNvSpPr txBox="1"/>
          <p:nvPr/>
        </p:nvSpPr>
        <p:spPr>
          <a:xfrm>
            <a:off x="634790" y="1514540"/>
            <a:ext cx="7821521" cy="2718693"/>
          </a:xfrm>
          <a:prstGeom prst="rect">
            <a:avLst/>
          </a:prstGeom>
          <a:noFill/>
        </p:spPr>
        <p:txBody>
          <a:bodyPr wrap="square" rtlCol="0">
            <a:spAutoFit/>
          </a:bodyPr>
          <a:lstStyle/>
          <a:p>
            <a:pPr algn="ctr">
              <a:spcAft>
                <a:spcPts val="1200"/>
              </a:spcAft>
            </a:pPr>
            <a:r>
              <a:rPr lang="fr-FR" b="1" dirty="0" smtClean="0"/>
              <a:t>Bibliographie</a:t>
            </a:r>
            <a:endParaRPr lang="fr-FR" b="1" dirty="0"/>
          </a:p>
          <a:p>
            <a:pPr marL="285750" indent="-285750">
              <a:spcAft>
                <a:spcPts val="500"/>
              </a:spcAft>
              <a:buFont typeface="Arial" panose="020B0604020202020204" pitchFamily="34" charset="0"/>
              <a:buChar char="•"/>
            </a:pPr>
            <a:r>
              <a:rPr lang="fr-FR" dirty="0" smtClean="0">
                <a:solidFill>
                  <a:schemeClr val="tx2"/>
                </a:solidFill>
              </a:rPr>
              <a:t>Loi </a:t>
            </a:r>
            <a:r>
              <a:rPr lang="fr-FR" dirty="0">
                <a:solidFill>
                  <a:schemeClr val="tx2"/>
                </a:solidFill>
              </a:rPr>
              <a:t>n° 2014-856 du 31 juillet 2014 relative à l'économie sociale et solidaire</a:t>
            </a:r>
          </a:p>
          <a:p>
            <a:pPr marL="285750" indent="-285750">
              <a:spcAft>
                <a:spcPts val="500"/>
              </a:spcAft>
              <a:buFont typeface="Arial" panose="020B0604020202020204" pitchFamily="34" charset="0"/>
              <a:buChar char="•"/>
            </a:pPr>
            <a:r>
              <a:rPr lang="fr-FR" dirty="0" smtClean="0">
                <a:solidFill>
                  <a:schemeClr val="tx2"/>
                </a:solidFill>
              </a:rPr>
              <a:t>JF. </a:t>
            </a:r>
            <a:r>
              <a:rPr lang="fr-FR" dirty="0" err="1" smtClean="0">
                <a:solidFill>
                  <a:schemeClr val="tx2"/>
                </a:solidFill>
              </a:rPr>
              <a:t>Draperi</a:t>
            </a:r>
            <a:r>
              <a:rPr lang="fr-FR" dirty="0" smtClean="0">
                <a:solidFill>
                  <a:schemeClr val="tx2"/>
                </a:solidFill>
              </a:rPr>
              <a:t> – Comprendre l’Économie Sociale, Fondements et enjeux – </a:t>
            </a:r>
            <a:r>
              <a:rPr lang="fr-FR" dirty="0" err="1" smtClean="0">
                <a:solidFill>
                  <a:schemeClr val="tx2"/>
                </a:solidFill>
              </a:rPr>
              <a:t>Dunod</a:t>
            </a:r>
            <a:r>
              <a:rPr lang="fr-FR" dirty="0" smtClean="0">
                <a:solidFill>
                  <a:schemeClr val="tx2"/>
                </a:solidFill>
              </a:rPr>
              <a:t>, 2014,  2</a:t>
            </a:r>
            <a:r>
              <a:rPr lang="fr-FR" baseline="30000" dirty="0" smtClean="0">
                <a:solidFill>
                  <a:schemeClr val="tx2"/>
                </a:solidFill>
              </a:rPr>
              <a:t>è</a:t>
            </a:r>
            <a:r>
              <a:rPr lang="fr-FR" dirty="0" smtClean="0">
                <a:solidFill>
                  <a:schemeClr val="tx2"/>
                </a:solidFill>
              </a:rPr>
              <a:t> édition</a:t>
            </a:r>
          </a:p>
          <a:p>
            <a:pPr marL="285750" indent="-285750">
              <a:spcAft>
                <a:spcPts val="500"/>
              </a:spcAft>
              <a:buFont typeface="Arial" panose="020B0604020202020204" pitchFamily="34" charset="0"/>
              <a:buChar char="•"/>
            </a:pPr>
            <a:r>
              <a:rPr lang="fr-FR" dirty="0" smtClean="0">
                <a:solidFill>
                  <a:schemeClr val="tx2"/>
                </a:solidFill>
              </a:rPr>
              <a:t>T. Duverger </a:t>
            </a:r>
            <a:r>
              <a:rPr lang="fr-FR" dirty="0">
                <a:solidFill>
                  <a:schemeClr val="tx2"/>
                </a:solidFill>
              </a:rPr>
              <a:t>–</a:t>
            </a:r>
            <a:r>
              <a:rPr lang="fr-FR" dirty="0" smtClean="0">
                <a:solidFill>
                  <a:schemeClr val="tx2"/>
                </a:solidFill>
              </a:rPr>
              <a:t> L’économie </a:t>
            </a:r>
            <a:r>
              <a:rPr lang="fr-FR" dirty="0">
                <a:solidFill>
                  <a:schemeClr val="tx2"/>
                </a:solidFill>
              </a:rPr>
              <a:t>sociale et solidaire. Une histoire de la société civile en France et en Europe de 1968 à nos </a:t>
            </a:r>
            <a:r>
              <a:rPr lang="fr-FR" dirty="0" smtClean="0">
                <a:solidFill>
                  <a:schemeClr val="tx2"/>
                </a:solidFill>
              </a:rPr>
              <a:t>jours </a:t>
            </a:r>
            <a:r>
              <a:rPr lang="fr-FR" dirty="0">
                <a:solidFill>
                  <a:schemeClr val="tx2"/>
                </a:solidFill>
              </a:rPr>
              <a:t>– Éditions Le </a:t>
            </a:r>
            <a:r>
              <a:rPr lang="fr-FR" dirty="0" smtClean="0">
                <a:solidFill>
                  <a:schemeClr val="tx2"/>
                </a:solidFill>
              </a:rPr>
              <a:t>Bord </a:t>
            </a:r>
            <a:r>
              <a:rPr lang="fr-FR" dirty="0">
                <a:solidFill>
                  <a:schemeClr val="tx2"/>
                </a:solidFill>
              </a:rPr>
              <a:t>de </a:t>
            </a:r>
            <a:r>
              <a:rPr lang="fr-FR" dirty="0" smtClean="0">
                <a:solidFill>
                  <a:schemeClr val="tx2"/>
                </a:solidFill>
              </a:rPr>
              <a:t>l’eau, avril 2016</a:t>
            </a:r>
          </a:p>
          <a:p>
            <a:pPr marL="285750" indent="-285750">
              <a:spcAft>
                <a:spcPts val="500"/>
              </a:spcAft>
              <a:buFont typeface="Arial" panose="020B0604020202020204" pitchFamily="34" charset="0"/>
              <a:buChar char="•"/>
            </a:pPr>
            <a:r>
              <a:rPr lang="fr-FR" dirty="0" smtClean="0">
                <a:solidFill>
                  <a:schemeClr val="tx2"/>
                </a:solidFill>
              </a:rPr>
              <a:t>Atlas commenté de l’ESS – </a:t>
            </a:r>
            <a:r>
              <a:rPr lang="fr-FR" dirty="0" err="1" smtClean="0">
                <a:solidFill>
                  <a:schemeClr val="tx2"/>
                </a:solidFill>
              </a:rPr>
              <a:t>Juris</a:t>
            </a:r>
            <a:r>
              <a:rPr lang="fr-FR" dirty="0" smtClean="0">
                <a:solidFill>
                  <a:schemeClr val="tx2"/>
                </a:solidFill>
              </a:rPr>
              <a:t> Éditions, mai 2017</a:t>
            </a:r>
          </a:p>
          <a:p>
            <a:pPr marL="285750" indent="-285750">
              <a:spcAft>
                <a:spcPts val="500"/>
              </a:spcAft>
              <a:buFont typeface="Arial" panose="020B0604020202020204" pitchFamily="34" charset="0"/>
              <a:buChar char="•"/>
            </a:pPr>
            <a:r>
              <a:rPr lang="fr-FR" dirty="0" smtClean="0">
                <a:solidFill>
                  <a:schemeClr val="tx2"/>
                </a:solidFill>
              </a:rPr>
              <a:t>Rapport du HCVA – Les Associations et l’Entrepreneuriat Social – mars 2017</a:t>
            </a:r>
            <a:endParaRPr lang="fr-FR" dirty="0">
              <a:solidFill>
                <a:schemeClr val="tx2"/>
              </a:solidFill>
            </a:endParaRPr>
          </a:p>
        </p:txBody>
      </p:sp>
      <p:sp>
        <p:nvSpPr>
          <p:cNvPr id="3" name="ZoneTexte 2">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Bibliographie</a:t>
            </a:r>
            <a:endParaRPr lang="fr-FR" sz="1600" b="1" baseline="0" dirty="0">
              <a:solidFill>
                <a:schemeClr val="bg2">
                  <a:lumMod val="25000"/>
                </a:schemeClr>
              </a:solidFill>
            </a:endParaRPr>
          </a:p>
        </p:txBody>
      </p:sp>
    </p:spTree>
    <p:extLst>
      <p:ext uri="{BB962C8B-B14F-4D97-AF65-F5344CB8AC3E}">
        <p14:creationId xmlns:p14="http://schemas.microsoft.com/office/powerpoint/2010/main" val="8809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7BB536F1-8D95-48C7-B0B2-2DA1A603E81C}"/>
              </a:ext>
            </a:extLst>
          </p:cNvPr>
          <p:cNvSpPr txBox="1"/>
          <p:nvPr/>
        </p:nvSpPr>
        <p:spPr>
          <a:xfrm>
            <a:off x="1654989" y="493976"/>
            <a:ext cx="6015391" cy="423449"/>
          </a:xfrm>
          <a:prstGeom prst="rect">
            <a:avLst/>
          </a:prstGeom>
          <a:solidFill>
            <a:srgbClr val="F6F8F4"/>
          </a:solidFill>
          <a:ln>
            <a:noFill/>
          </a:ln>
        </p:spPr>
        <p:txBody>
          <a:bodyPr wrap="square" rtlCol="0">
            <a:spAutoFit/>
          </a:bodyPr>
          <a:lstStyle/>
          <a:p>
            <a:pPr marL="0" indent="0">
              <a:lnSpc>
                <a:spcPct val="150000"/>
              </a:lnSpc>
            </a:pPr>
            <a:r>
              <a:rPr lang="fr-FR" sz="1600" b="1" dirty="0" smtClean="0">
                <a:solidFill>
                  <a:schemeClr val="bg2">
                    <a:lumMod val="25000"/>
                  </a:schemeClr>
                </a:solidFill>
              </a:rPr>
              <a:t>Contact</a:t>
            </a:r>
            <a:endParaRPr lang="fr-FR" sz="1600" b="1" baseline="0" dirty="0">
              <a:solidFill>
                <a:schemeClr val="bg2">
                  <a:lumMod val="25000"/>
                </a:schemeClr>
              </a:solidFill>
            </a:endParaRPr>
          </a:p>
        </p:txBody>
      </p:sp>
      <p:sp>
        <p:nvSpPr>
          <p:cNvPr id="8" name="Titre 1"/>
          <p:cNvSpPr txBox="1">
            <a:spLocks/>
          </p:cNvSpPr>
          <p:nvPr/>
        </p:nvSpPr>
        <p:spPr>
          <a:xfrm>
            <a:off x="855613" y="1521561"/>
            <a:ext cx="7483716" cy="3042971"/>
          </a:xfrm>
          <a:prstGeom prst="rect">
            <a:avLst/>
          </a:prstGeom>
          <a:solidFill>
            <a:schemeClr val="bg1"/>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fr-FR" sz="2000" b="1" dirty="0" smtClean="0">
                <a:latin typeface="+mn-lt"/>
                <a:ea typeface="+mn-ea"/>
                <a:cs typeface="Arial"/>
              </a:rPr>
              <a:t>ORDRE DES EXPERTS-COMPTABLES PARIS ILE-DE-FRANCE</a:t>
            </a:r>
          </a:p>
          <a:p>
            <a:pPr>
              <a:defRPr/>
            </a:pPr>
            <a:r>
              <a:rPr lang="fr-FR" sz="2000" b="1" dirty="0" smtClean="0">
                <a:latin typeface="+mn-lt"/>
                <a:cs typeface="Arial"/>
              </a:rPr>
              <a:t>50, rue de Londres - 75008 Paris</a:t>
            </a:r>
          </a:p>
          <a:p>
            <a:pPr>
              <a:defRPr/>
            </a:pPr>
            <a:endParaRPr lang="fr-FR" sz="1400" b="1" dirty="0" smtClean="0">
              <a:solidFill>
                <a:srgbClr val="FF0000"/>
              </a:solidFill>
              <a:latin typeface="+mn-lt"/>
              <a:cs typeface="Arial"/>
            </a:endParaRPr>
          </a:p>
          <a:p>
            <a:pPr>
              <a:defRPr/>
            </a:pPr>
            <a:r>
              <a:rPr lang="fr-FR" sz="2000" b="1" dirty="0" smtClean="0">
                <a:solidFill>
                  <a:srgbClr val="FF0000"/>
                </a:solidFill>
                <a:latin typeface="+mn-lt"/>
                <a:cs typeface="Arial"/>
              </a:rPr>
              <a:t>Comité ASSOCIATIONS</a:t>
            </a:r>
            <a:endParaRPr lang="fr-FR" sz="2000" b="1" dirty="0">
              <a:solidFill>
                <a:srgbClr val="FF0000"/>
              </a:solidFill>
              <a:latin typeface="+mn-lt"/>
              <a:cs typeface="Arial"/>
            </a:endParaRPr>
          </a:p>
          <a:p>
            <a:pPr>
              <a:defRPr/>
            </a:pPr>
            <a:r>
              <a:rPr lang="fr-FR" sz="1700" dirty="0" smtClean="0">
                <a:latin typeface="+mn-lt"/>
                <a:cs typeface="Arial"/>
              </a:rPr>
              <a:t>Sylva BILEZ - Tél. 01 55 04 31 27 / E-mail : </a:t>
            </a:r>
            <a:r>
              <a:rPr lang="fr-FR" sz="1700" dirty="0" smtClean="0">
                <a:solidFill>
                  <a:srgbClr val="FF0000"/>
                </a:solidFill>
                <a:latin typeface="+mn-lt"/>
                <a:cs typeface="Arial"/>
                <a:hlinkClick r:id="rId2"/>
              </a:rPr>
              <a:t>sbilez@oec-paris.fr</a:t>
            </a:r>
            <a:endParaRPr lang="fr-FR" sz="1700" dirty="0" smtClean="0">
              <a:solidFill>
                <a:srgbClr val="FF0000"/>
              </a:solidFill>
              <a:latin typeface="+mn-lt"/>
              <a:cs typeface="Arial"/>
            </a:endParaRPr>
          </a:p>
          <a:p>
            <a:pPr>
              <a:defRPr/>
            </a:pPr>
            <a:endParaRPr lang="fr-FR" sz="1400" b="1" dirty="0" smtClean="0">
              <a:solidFill>
                <a:srgbClr val="FF0000"/>
              </a:solidFill>
              <a:latin typeface="+mn-lt"/>
              <a:cs typeface="Arial"/>
            </a:endParaRPr>
          </a:p>
          <a:p>
            <a:pPr>
              <a:defRPr/>
            </a:pPr>
            <a:r>
              <a:rPr lang="fr-FR" sz="1400" b="1" dirty="0" smtClean="0">
                <a:solidFill>
                  <a:srgbClr val="FF0000"/>
                </a:solidFill>
                <a:latin typeface="Calibri" panose="020F0502020204030204" pitchFamily="34" charset="0"/>
                <a:cs typeface="Arial"/>
              </a:rPr>
              <a:t>↘↘</a:t>
            </a:r>
          </a:p>
          <a:p>
            <a:pPr>
              <a:defRPr/>
            </a:pPr>
            <a:r>
              <a:rPr lang="fr-FR" sz="1700" b="1" dirty="0" smtClean="0">
                <a:solidFill>
                  <a:srgbClr val="FF0000"/>
                </a:solidFill>
                <a:latin typeface="+mn-lt"/>
                <a:cs typeface="Arial"/>
                <a:hlinkClick r:id="rId3"/>
              </a:rPr>
              <a:t>www.oec-paris.fr</a:t>
            </a:r>
            <a:r>
              <a:rPr lang="fr-FR" sz="1700" b="1" dirty="0" smtClean="0">
                <a:solidFill>
                  <a:srgbClr val="FF0000"/>
                </a:solidFill>
                <a:latin typeface="+mn-lt"/>
                <a:cs typeface="Arial"/>
              </a:rPr>
              <a:t> </a:t>
            </a:r>
            <a:r>
              <a:rPr lang="fr-FR" sz="1700" b="1" dirty="0">
                <a:solidFill>
                  <a:srgbClr val="FF0000"/>
                </a:solidFill>
                <a:latin typeface="+mn-lt"/>
                <a:cs typeface="Arial"/>
              </a:rPr>
              <a:t>/ Infos d’expert / </a:t>
            </a:r>
            <a:r>
              <a:rPr lang="fr-FR" sz="1700" b="1" dirty="0" smtClean="0">
                <a:solidFill>
                  <a:srgbClr val="FF0000"/>
                </a:solidFill>
                <a:latin typeface="+mn-lt"/>
                <a:cs typeface="Arial"/>
              </a:rPr>
              <a:t>Associations</a:t>
            </a:r>
          </a:p>
          <a:p>
            <a:pPr>
              <a:defRPr/>
            </a:pPr>
            <a:endParaRPr lang="fr-FR" sz="2000" b="1" dirty="0" smtClean="0">
              <a:solidFill>
                <a:srgbClr val="FF0000"/>
              </a:solidFill>
              <a:latin typeface="+mn-lt"/>
              <a:cs typeface="Arial"/>
            </a:endParaRPr>
          </a:p>
          <a:p>
            <a:pPr>
              <a:defRPr/>
            </a:pPr>
            <a:endParaRPr lang="fr-FR" sz="2000" b="1" dirty="0">
              <a:solidFill>
                <a:srgbClr val="FF0000"/>
              </a:solidFill>
              <a:latin typeface="+mn-lt"/>
              <a:cs typeface="Arial"/>
            </a:endParaRPr>
          </a:p>
          <a:p>
            <a:pPr>
              <a:defRPr/>
            </a:pPr>
            <a:endParaRPr lang="fr-FR" sz="2000" b="1" dirty="0">
              <a:solidFill>
                <a:srgbClr val="FF0000"/>
              </a:solidFill>
              <a:latin typeface="+mn-lt"/>
              <a:cs typeface="Arial"/>
            </a:endParaRPr>
          </a:p>
          <a:p>
            <a:pPr>
              <a:defRPr/>
            </a:pPr>
            <a:endParaRPr lang="fr-FR" sz="2000" b="1" dirty="0">
              <a:solidFill>
                <a:srgbClr val="FF0000"/>
              </a:solidFill>
              <a:cs typeface="Arial"/>
            </a:endParaRPr>
          </a:p>
          <a:p>
            <a:pPr>
              <a:defRPr/>
            </a:pPr>
            <a:endParaRPr lang="fr-FR" sz="2000" b="1" dirty="0" smtClean="0">
              <a:solidFill>
                <a:srgbClr val="FF0000"/>
              </a:solidFill>
              <a:latin typeface="+mn-lt"/>
              <a:cs typeface="Arial"/>
            </a:endParaRPr>
          </a:p>
          <a:p>
            <a:pPr>
              <a:defRPr/>
            </a:pPr>
            <a:endParaRPr lang="fr-FR" sz="2000" b="1" dirty="0" smtClean="0">
              <a:solidFill>
                <a:srgbClr val="FF0000"/>
              </a:solidFill>
              <a:latin typeface="+mn-lt"/>
              <a:cs typeface="Arial"/>
            </a:endParaRPr>
          </a:p>
          <a:p>
            <a:pPr>
              <a:defRPr/>
            </a:pPr>
            <a:endParaRPr lang="fr-FR" sz="2000" b="1" dirty="0">
              <a:solidFill>
                <a:srgbClr val="FF0000"/>
              </a:solidFill>
              <a:latin typeface="+mn-lt"/>
              <a:cs typeface="Arial"/>
            </a:endParaRPr>
          </a:p>
          <a:p>
            <a:pPr>
              <a:defRPr/>
            </a:pPr>
            <a:endParaRPr lang="fr-FR" sz="2000" b="1" dirty="0">
              <a:solidFill>
                <a:srgbClr val="FF0000"/>
              </a:solidFill>
              <a:latin typeface="+mn-lt"/>
              <a:ea typeface="+mn-ea"/>
              <a:cs typeface="Arial"/>
            </a:endParaRPr>
          </a:p>
          <a:p>
            <a:pPr>
              <a:defRPr/>
            </a:pPr>
            <a:endParaRPr lang="fr-FR" sz="2000" b="1" dirty="0">
              <a:solidFill>
                <a:srgbClr val="FF0000"/>
              </a:solidFill>
              <a:latin typeface="+mn-lt"/>
              <a:ea typeface="+mn-ea"/>
              <a:cs typeface="Arial"/>
            </a:endParaRPr>
          </a:p>
        </p:txBody>
      </p:sp>
    </p:spTree>
    <p:extLst>
      <p:ext uri="{BB962C8B-B14F-4D97-AF65-F5344CB8AC3E}">
        <p14:creationId xmlns:p14="http://schemas.microsoft.com/office/powerpoint/2010/main" val="973002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Introduction</a:t>
            </a:r>
            <a:r>
              <a:rPr lang="fr-FR" sz="1600" b="1" baseline="0" dirty="0" smtClean="0">
                <a:solidFill>
                  <a:schemeClr val="bg2">
                    <a:lumMod val="25000"/>
                  </a:schemeClr>
                </a:solidFill>
              </a:rPr>
              <a:t> </a:t>
            </a:r>
            <a:endParaRPr lang="fr-FR" sz="1600" b="1" baseline="0" dirty="0">
              <a:solidFill>
                <a:schemeClr val="bg2">
                  <a:lumMod val="25000"/>
                </a:schemeClr>
              </a:solidFill>
            </a:endParaRPr>
          </a:p>
        </p:txBody>
      </p:sp>
      <p:graphicFrame>
        <p:nvGraphicFramePr>
          <p:cNvPr id="2" name="Diagramme 1">
            <a:extLst>
              <a:ext uri="{FF2B5EF4-FFF2-40B4-BE49-F238E27FC236}">
                <a16:creationId xmlns="" xmlns:a16="http://schemas.microsoft.com/office/drawing/2014/main" id="{6660C9E9-8AD8-463C-8999-0AED1B4A278D}"/>
              </a:ext>
            </a:extLst>
          </p:cNvPr>
          <p:cNvGraphicFramePr/>
          <p:nvPr>
            <p:extLst>
              <p:ext uri="{D42A27DB-BD31-4B8C-83A1-F6EECF244321}">
                <p14:modId xmlns:p14="http://schemas.microsoft.com/office/powerpoint/2010/main" val="1626988137"/>
              </p:ext>
            </p:extLst>
          </p:nvPr>
        </p:nvGraphicFramePr>
        <p:xfrm>
          <a:off x="4741044" y="1475884"/>
          <a:ext cx="4095590" cy="2719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 xmlns:a16="http://schemas.microsoft.com/office/drawing/2014/main" id="{10F889DB-541A-4BD0-9D44-AF187BFB6861}"/>
              </a:ext>
            </a:extLst>
          </p:cNvPr>
          <p:cNvSpPr txBox="1"/>
          <p:nvPr/>
        </p:nvSpPr>
        <p:spPr>
          <a:xfrm>
            <a:off x="1772397" y="1418953"/>
            <a:ext cx="3457064" cy="338554"/>
          </a:xfrm>
          <a:prstGeom prst="rect">
            <a:avLst/>
          </a:prstGeom>
          <a:noFill/>
        </p:spPr>
        <p:txBody>
          <a:bodyPr wrap="square" rtlCol="0">
            <a:spAutoFit/>
          </a:bodyPr>
          <a:lstStyle/>
          <a:p>
            <a:r>
              <a:rPr lang="fr-FR" sz="1600" b="1" dirty="0"/>
              <a:t>Pourquoi choisir </a:t>
            </a:r>
            <a:r>
              <a:rPr lang="fr-FR" sz="1600" b="1" dirty="0" smtClean="0"/>
              <a:t>une forme juridique ?</a:t>
            </a:r>
            <a:endParaRPr lang="fr-FR" sz="1600" b="1" dirty="0"/>
          </a:p>
        </p:txBody>
      </p:sp>
      <p:sp>
        <p:nvSpPr>
          <p:cNvPr id="7" name="ZoneTexte 6">
            <a:extLst>
              <a:ext uri="{FF2B5EF4-FFF2-40B4-BE49-F238E27FC236}">
                <a16:creationId xmlns="" xmlns:a16="http://schemas.microsoft.com/office/drawing/2014/main" id="{86886DA3-283F-4A5C-8EC3-D4E8434FECC5}"/>
              </a:ext>
            </a:extLst>
          </p:cNvPr>
          <p:cNvSpPr txBox="1"/>
          <p:nvPr/>
        </p:nvSpPr>
        <p:spPr>
          <a:xfrm>
            <a:off x="1012848" y="1757507"/>
            <a:ext cx="4836426" cy="2585323"/>
          </a:xfrm>
          <a:prstGeom prst="rect">
            <a:avLst/>
          </a:prstGeom>
          <a:noFill/>
        </p:spPr>
        <p:txBody>
          <a:bodyPr wrap="square" rtlCol="0">
            <a:spAutoFit/>
          </a:bodyPr>
          <a:lstStyle/>
          <a:p>
            <a:pPr marL="285750" indent="-285750">
              <a:buFont typeface="Wingdings" panose="05000000000000000000" pitchFamily="2" charset="2"/>
              <a:buChar char="§"/>
            </a:pPr>
            <a:r>
              <a:rPr lang="fr-FR" dirty="0" smtClean="0"/>
              <a:t>Véhicule d’un projet économique et social</a:t>
            </a:r>
          </a:p>
          <a:p>
            <a:pPr marL="285750" indent="-285750">
              <a:buFont typeface="Wingdings" panose="05000000000000000000" pitchFamily="2" charset="2"/>
              <a:buChar char="§"/>
            </a:pPr>
            <a:r>
              <a:rPr lang="fr-FR" dirty="0" smtClean="0"/>
              <a:t>Organiser </a:t>
            </a:r>
            <a:r>
              <a:rPr lang="fr-FR" dirty="0"/>
              <a:t>les relations entre les membres associés et assurer la sécurité juridique des dirigeants</a:t>
            </a:r>
          </a:p>
          <a:p>
            <a:pPr marL="285750" indent="-285750">
              <a:buFont typeface="Wingdings" panose="05000000000000000000" pitchFamily="2" charset="2"/>
              <a:buChar char="§"/>
            </a:pPr>
            <a:r>
              <a:rPr lang="fr-FR" dirty="0" smtClean="0"/>
              <a:t>Encadrer </a:t>
            </a:r>
            <a:r>
              <a:rPr lang="fr-FR" dirty="0"/>
              <a:t>les interactions avec les tiers </a:t>
            </a:r>
            <a:endParaRPr lang="fr-FR" dirty="0" smtClean="0"/>
          </a:p>
          <a:p>
            <a:pPr marL="285750" indent="-285750">
              <a:buFont typeface="Wingdings" panose="05000000000000000000" pitchFamily="2" charset="2"/>
              <a:buChar char="§"/>
            </a:pPr>
            <a:r>
              <a:rPr lang="fr-FR" dirty="0"/>
              <a:t>Se questionner et faire tomber ses </a:t>
            </a:r>
            <a:r>
              <a:rPr lang="fr-FR" dirty="0" smtClean="0"/>
              <a:t>préjugés</a:t>
            </a:r>
          </a:p>
          <a:p>
            <a:pPr marL="285750" indent="-285750">
              <a:buFont typeface="Wingdings" panose="05000000000000000000" pitchFamily="2" charset="2"/>
              <a:buChar char="§"/>
            </a:pPr>
            <a:r>
              <a:rPr lang="fr-FR" dirty="0" smtClean="0"/>
              <a:t>Définir des </a:t>
            </a:r>
            <a:r>
              <a:rPr lang="fr-FR" dirty="0"/>
              <a:t>engagements (</a:t>
            </a:r>
            <a:r>
              <a:rPr lang="fr-FR" dirty="0" smtClean="0"/>
              <a:t>≠ des contraintes) selon l’équation « valeurs-statuts-pratiques »</a:t>
            </a:r>
            <a:endParaRPr lang="fr-FR" dirty="0"/>
          </a:p>
          <a:p>
            <a:pPr marL="285750" indent="-285750">
              <a:buFont typeface="Wingdings" panose="05000000000000000000" pitchFamily="2" charset="2"/>
              <a:buChar char="§"/>
            </a:pPr>
            <a:r>
              <a:rPr lang="fr-FR" dirty="0" smtClean="0"/>
              <a:t>Préserver </a:t>
            </a:r>
            <a:r>
              <a:rPr lang="fr-FR" dirty="0"/>
              <a:t>la finalité du </a:t>
            </a:r>
            <a:r>
              <a:rPr lang="fr-FR" dirty="0" smtClean="0"/>
              <a:t>projet</a:t>
            </a:r>
          </a:p>
        </p:txBody>
      </p:sp>
    </p:spTree>
    <p:extLst>
      <p:ext uri="{BB962C8B-B14F-4D97-AF65-F5344CB8AC3E}">
        <p14:creationId xmlns:p14="http://schemas.microsoft.com/office/powerpoint/2010/main" val="3998830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a:extLst>
              <a:ext uri="{FF2B5EF4-FFF2-40B4-BE49-F238E27FC236}">
                <a16:creationId xmlns="" xmlns:a16="http://schemas.microsoft.com/office/drawing/2014/main" id="{10F889DB-541A-4BD0-9D44-AF187BFB6861}"/>
              </a:ext>
            </a:extLst>
          </p:cNvPr>
          <p:cNvSpPr txBox="1"/>
          <p:nvPr/>
        </p:nvSpPr>
        <p:spPr>
          <a:xfrm>
            <a:off x="1519097" y="1412807"/>
            <a:ext cx="5652448" cy="323165"/>
          </a:xfrm>
          <a:prstGeom prst="rect">
            <a:avLst/>
          </a:prstGeom>
          <a:noFill/>
        </p:spPr>
        <p:txBody>
          <a:bodyPr wrap="square" rtlCol="0">
            <a:spAutoFit/>
          </a:bodyPr>
          <a:lstStyle/>
          <a:p>
            <a:r>
              <a:rPr lang="fr-FR" sz="1500" dirty="0"/>
              <a:t>Définition de l’</a:t>
            </a:r>
            <a:r>
              <a:rPr lang="fr-FR" sz="1500" b="1" dirty="0"/>
              <a:t>utilité sociale </a:t>
            </a:r>
            <a:r>
              <a:rPr lang="fr-FR" sz="1500" dirty="0"/>
              <a:t>par </a:t>
            </a:r>
            <a:r>
              <a:rPr lang="fr-FR" sz="1500" dirty="0" smtClean="0"/>
              <a:t>l’art.2 de la </a:t>
            </a:r>
            <a:r>
              <a:rPr lang="fr-FR" sz="1500" b="1" dirty="0"/>
              <a:t>loi ESS </a:t>
            </a:r>
            <a:r>
              <a:rPr lang="fr-FR" sz="1500" dirty="0"/>
              <a:t>du 31 juillet 2014</a:t>
            </a:r>
          </a:p>
        </p:txBody>
      </p:sp>
      <p:graphicFrame>
        <p:nvGraphicFramePr>
          <p:cNvPr id="3" name="Diagramme 2">
            <a:extLst>
              <a:ext uri="{FF2B5EF4-FFF2-40B4-BE49-F238E27FC236}">
                <a16:creationId xmlns="" xmlns:a16="http://schemas.microsoft.com/office/drawing/2014/main" id="{F081DC47-A17A-4E6C-A506-5C5BF0BD75AF}"/>
              </a:ext>
            </a:extLst>
          </p:cNvPr>
          <p:cNvGraphicFramePr/>
          <p:nvPr>
            <p:extLst>
              <p:ext uri="{D42A27DB-BD31-4B8C-83A1-F6EECF244321}">
                <p14:modId xmlns:p14="http://schemas.microsoft.com/office/powerpoint/2010/main" val="2824973666"/>
              </p:ext>
            </p:extLst>
          </p:nvPr>
        </p:nvGraphicFramePr>
        <p:xfrm>
          <a:off x="2036269" y="1945416"/>
          <a:ext cx="4618105" cy="274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 coins arrondis 8">
            <a:extLst>
              <a:ext uri="{FF2B5EF4-FFF2-40B4-BE49-F238E27FC236}">
                <a16:creationId xmlns="" xmlns:a16="http://schemas.microsoft.com/office/drawing/2014/main" id="{DCB695DC-9922-4CE9-B0DA-59F9FED3FE96}"/>
              </a:ext>
            </a:extLst>
          </p:cNvPr>
          <p:cNvSpPr/>
          <p:nvPr/>
        </p:nvSpPr>
        <p:spPr>
          <a:xfrm>
            <a:off x="5160529" y="1910505"/>
            <a:ext cx="1493845" cy="2811895"/>
          </a:xfrm>
          <a:prstGeom prst="roundRect">
            <a:avLst/>
          </a:prstGeom>
          <a:noFill/>
          <a:ln>
            <a:solidFill>
              <a:schemeClr val="accent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 name="ZoneTexte 6">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Introduction</a:t>
            </a:r>
            <a:r>
              <a:rPr lang="fr-FR" sz="1600" b="1" baseline="0" dirty="0" smtClean="0">
                <a:solidFill>
                  <a:schemeClr val="bg2">
                    <a:lumMod val="25000"/>
                  </a:schemeClr>
                </a:solidFill>
              </a:rPr>
              <a:t> </a:t>
            </a:r>
            <a:endParaRPr lang="fr-FR" sz="1600" b="1" baseline="0" dirty="0">
              <a:solidFill>
                <a:schemeClr val="bg2">
                  <a:lumMod val="25000"/>
                </a:schemeClr>
              </a:solidFill>
            </a:endParaRPr>
          </a:p>
        </p:txBody>
      </p:sp>
      <p:sp>
        <p:nvSpPr>
          <p:cNvPr id="2" name="Rectangle 1"/>
          <p:cNvSpPr/>
          <p:nvPr/>
        </p:nvSpPr>
        <p:spPr>
          <a:xfrm>
            <a:off x="358958" y="2868260"/>
            <a:ext cx="1533727" cy="1077218"/>
          </a:xfrm>
          <a:prstGeom prst="rect">
            <a:avLst/>
          </a:prstGeom>
        </p:spPr>
        <p:txBody>
          <a:bodyPr wrap="square">
            <a:spAutoFit/>
          </a:bodyPr>
          <a:lstStyle/>
          <a:p>
            <a:pPr lvl="0">
              <a:defRPr/>
            </a:pPr>
            <a:r>
              <a:rPr lang="fr-FR" sz="1600" dirty="0"/>
              <a:t>Les deux premières conditions sont alternatives</a:t>
            </a:r>
          </a:p>
        </p:txBody>
      </p:sp>
      <p:sp>
        <p:nvSpPr>
          <p:cNvPr id="8" name="Rectangle 7"/>
          <p:cNvSpPr/>
          <p:nvPr/>
        </p:nvSpPr>
        <p:spPr>
          <a:xfrm>
            <a:off x="6843435" y="3114481"/>
            <a:ext cx="1533727" cy="584775"/>
          </a:xfrm>
          <a:prstGeom prst="rect">
            <a:avLst/>
          </a:prstGeom>
        </p:spPr>
        <p:txBody>
          <a:bodyPr wrap="square">
            <a:spAutoFit/>
          </a:bodyPr>
          <a:lstStyle/>
          <a:p>
            <a:pPr lvl="0">
              <a:defRPr/>
            </a:pPr>
            <a:r>
              <a:rPr lang="fr-FR" sz="1600" dirty="0" smtClean="0"/>
              <a:t>La 3è condition est supplétive</a:t>
            </a:r>
            <a:endParaRPr lang="fr-FR" sz="1600" dirty="0"/>
          </a:p>
        </p:txBody>
      </p:sp>
    </p:spTree>
    <p:extLst>
      <p:ext uri="{BB962C8B-B14F-4D97-AF65-F5344CB8AC3E}">
        <p14:creationId xmlns:p14="http://schemas.microsoft.com/office/powerpoint/2010/main" val="3036815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AE777235-C302-4E78-9288-F56E38F45FE5}"/>
              </a:ext>
            </a:extLst>
          </p:cNvPr>
          <p:cNvGraphicFramePr/>
          <p:nvPr>
            <p:extLst>
              <p:ext uri="{D42A27DB-BD31-4B8C-83A1-F6EECF244321}">
                <p14:modId xmlns:p14="http://schemas.microsoft.com/office/powerpoint/2010/main" val="1265034517"/>
              </p:ext>
            </p:extLst>
          </p:nvPr>
        </p:nvGraphicFramePr>
        <p:xfrm>
          <a:off x="1194217" y="1308763"/>
          <a:ext cx="6251612" cy="3096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2652063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ZoneTexte 7">
            <a:extLst>
              <a:ext uri="{FF2B5EF4-FFF2-40B4-BE49-F238E27FC236}">
                <a16:creationId xmlns="" xmlns:a16="http://schemas.microsoft.com/office/drawing/2014/main" id="{BBE47F94-C464-4D2D-8F23-2D5F0661DFD1}"/>
              </a:ext>
            </a:extLst>
          </p:cNvPr>
          <p:cNvSpPr txBox="1"/>
          <p:nvPr/>
        </p:nvSpPr>
        <p:spPr>
          <a:xfrm>
            <a:off x="2964048" y="3703473"/>
            <a:ext cx="5450227" cy="784830"/>
          </a:xfrm>
          <a:prstGeom prst="rect">
            <a:avLst/>
          </a:prstGeom>
          <a:noFill/>
        </p:spPr>
        <p:txBody>
          <a:bodyPr wrap="square" rtlCol="0">
            <a:spAutoFit/>
          </a:bodyPr>
          <a:lstStyle/>
          <a:p>
            <a:r>
              <a:rPr lang="fr-FR" sz="1500" dirty="0"/>
              <a:t>Cadre législatif pour un nouveau</a:t>
            </a:r>
            <a:r>
              <a:rPr lang="fr-FR" sz="1500" b="1" dirty="0"/>
              <a:t> mode d’entreprendre </a:t>
            </a:r>
            <a:r>
              <a:rPr lang="fr-FR" sz="1500" dirty="0"/>
              <a:t>et de développement économique adapté à </a:t>
            </a:r>
            <a:r>
              <a:rPr lang="fr-FR" sz="1500" u="sng" dirty="0"/>
              <a:t>tous les domaines de l’activité humaine</a:t>
            </a:r>
            <a:r>
              <a:rPr lang="fr-FR" sz="1500" dirty="0"/>
              <a:t> ;</a:t>
            </a:r>
            <a:r>
              <a:rPr lang="fr-FR" sz="1500" b="1" dirty="0" smtClean="0"/>
              <a:t> 3 principes</a:t>
            </a:r>
            <a:r>
              <a:rPr lang="fr-FR" sz="1500" dirty="0" smtClean="0"/>
              <a:t> : utilité </a:t>
            </a:r>
            <a:r>
              <a:rPr lang="fr-FR" sz="1500" dirty="0"/>
              <a:t>sociale, équité, </a:t>
            </a:r>
            <a:r>
              <a:rPr lang="fr-FR" sz="1500" dirty="0" smtClean="0"/>
              <a:t>démocratie</a:t>
            </a:r>
            <a:endParaRPr lang="fr-FR" sz="1500" dirty="0"/>
          </a:p>
        </p:txBody>
      </p:sp>
      <p:pic>
        <p:nvPicPr>
          <p:cNvPr id="14" name="Image 13">
            <a:extLst>
              <a:ext uri="{FF2B5EF4-FFF2-40B4-BE49-F238E27FC236}">
                <a16:creationId xmlns="" xmlns:a16="http://schemas.microsoft.com/office/drawing/2014/main" id="{60DE79B6-5C98-46D3-9ABC-EFCE7DCD4771}"/>
              </a:ext>
            </a:extLst>
          </p:cNvPr>
          <p:cNvPicPr>
            <a:picLocks noChangeAspect="1"/>
          </p:cNvPicPr>
          <p:nvPr/>
        </p:nvPicPr>
        <p:blipFill>
          <a:blip r:embed="rId3"/>
          <a:stretch>
            <a:fillRect/>
          </a:stretch>
        </p:blipFill>
        <p:spPr>
          <a:xfrm>
            <a:off x="2485861" y="1649868"/>
            <a:ext cx="1420299" cy="1420299"/>
          </a:xfrm>
          <a:prstGeom prst="rect">
            <a:avLst/>
          </a:prstGeom>
        </p:spPr>
      </p:pic>
      <p:pic>
        <p:nvPicPr>
          <p:cNvPr id="15" name="Image 14">
            <a:extLst>
              <a:ext uri="{FF2B5EF4-FFF2-40B4-BE49-F238E27FC236}">
                <a16:creationId xmlns="" xmlns:a16="http://schemas.microsoft.com/office/drawing/2014/main" id="{31F7B58E-CA5F-4761-B6E6-7847592209E7}"/>
              </a:ext>
            </a:extLst>
          </p:cNvPr>
          <p:cNvPicPr>
            <a:picLocks noChangeAspect="1"/>
          </p:cNvPicPr>
          <p:nvPr/>
        </p:nvPicPr>
        <p:blipFill>
          <a:blip r:embed="rId4"/>
          <a:stretch>
            <a:fillRect/>
          </a:stretch>
        </p:blipFill>
        <p:spPr>
          <a:xfrm>
            <a:off x="5416462" y="1656494"/>
            <a:ext cx="1313970" cy="1313970"/>
          </a:xfrm>
          <a:prstGeom prst="rect">
            <a:avLst/>
          </a:prstGeom>
        </p:spPr>
      </p:pic>
      <p:sp>
        <p:nvSpPr>
          <p:cNvPr id="16" name="ZoneTexte 15">
            <a:extLst>
              <a:ext uri="{FF2B5EF4-FFF2-40B4-BE49-F238E27FC236}">
                <a16:creationId xmlns="" xmlns:a16="http://schemas.microsoft.com/office/drawing/2014/main" id="{B899D066-0016-4C89-9EDB-A247893AB737}"/>
              </a:ext>
            </a:extLst>
          </p:cNvPr>
          <p:cNvSpPr txBox="1"/>
          <p:nvPr/>
        </p:nvSpPr>
        <p:spPr>
          <a:xfrm>
            <a:off x="4850921" y="1326703"/>
            <a:ext cx="2713905" cy="323165"/>
          </a:xfrm>
          <a:prstGeom prst="rect">
            <a:avLst/>
          </a:prstGeom>
          <a:noFill/>
        </p:spPr>
        <p:txBody>
          <a:bodyPr wrap="square" rtlCol="0">
            <a:spAutoFit/>
          </a:bodyPr>
          <a:lstStyle/>
          <a:p>
            <a:r>
              <a:rPr lang="fr-FR" sz="1500" dirty="0"/>
              <a:t>Madame économie </a:t>
            </a:r>
            <a:r>
              <a:rPr lang="fr-FR" sz="1500" b="1" dirty="0" smtClean="0"/>
              <a:t>solidaire</a:t>
            </a:r>
            <a:endParaRPr lang="fr-FR" sz="1500" b="1" dirty="0"/>
          </a:p>
        </p:txBody>
      </p:sp>
      <p:sp>
        <p:nvSpPr>
          <p:cNvPr id="17" name="ZoneTexte 16">
            <a:extLst>
              <a:ext uri="{FF2B5EF4-FFF2-40B4-BE49-F238E27FC236}">
                <a16:creationId xmlns="" xmlns:a16="http://schemas.microsoft.com/office/drawing/2014/main" id="{B9450F64-4D99-4E0E-8CC6-4ED6E5A22AA6}"/>
              </a:ext>
            </a:extLst>
          </p:cNvPr>
          <p:cNvSpPr txBox="1"/>
          <p:nvPr/>
        </p:nvSpPr>
        <p:spPr>
          <a:xfrm>
            <a:off x="1994327" y="1329263"/>
            <a:ext cx="2713905" cy="323165"/>
          </a:xfrm>
          <a:prstGeom prst="rect">
            <a:avLst/>
          </a:prstGeom>
          <a:noFill/>
        </p:spPr>
        <p:txBody>
          <a:bodyPr wrap="square" rtlCol="0">
            <a:spAutoFit/>
          </a:bodyPr>
          <a:lstStyle/>
          <a:p>
            <a:r>
              <a:rPr lang="fr-FR" sz="1500" dirty="0"/>
              <a:t>Monsieur économie </a:t>
            </a:r>
            <a:r>
              <a:rPr lang="fr-FR" sz="1500" b="1" dirty="0" smtClean="0"/>
              <a:t>sociale</a:t>
            </a:r>
            <a:endParaRPr lang="fr-FR" sz="1500" b="1" dirty="0"/>
          </a:p>
        </p:txBody>
      </p:sp>
      <p:pic>
        <p:nvPicPr>
          <p:cNvPr id="18" name="Image 17">
            <a:extLst>
              <a:ext uri="{FF2B5EF4-FFF2-40B4-BE49-F238E27FC236}">
                <a16:creationId xmlns="" xmlns:a16="http://schemas.microsoft.com/office/drawing/2014/main" id="{28B2D842-39D4-4143-BED1-D1E1ACD3E631}"/>
              </a:ext>
            </a:extLst>
          </p:cNvPr>
          <p:cNvPicPr>
            <a:picLocks noChangeAspect="1"/>
          </p:cNvPicPr>
          <p:nvPr/>
        </p:nvPicPr>
        <p:blipFill>
          <a:blip r:embed="rId5"/>
          <a:stretch>
            <a:fillRect/>
          </a:stretch>
        </p:blipFill>
        <p:spPr>
          <a:xfrm>
            <a:off x="1194217" y="2970464"/>
            <a:ext cx="1834858" cy="1498467"/>
          </a:xfrm>
          <a:prstGeom prst="rect">
            <a:avLst/>
          </a:prstGeom>
        </p:spPr>
      </p:pic>
      <p:sp>
        <p:nvSpPr>
          <p:cNvPr id="19" name="ZoneTexte 18">
            <a:extLst>
              <a:ext uri="{FF2B5EF4-FFF2-40B4-BE49-F238E27FC236}">
                <a16:creationId xmlns="" xmlns:a16="http://schemas.microsoft.com/office/drawing/2014/main" id="{E2B5C45A-2D39-45AA-9613-6951C7EA6C10}"/>
              </a:ext>
            </a:extLst>
          </p:cNvPr>
          <p:cNvSpPr txBox="1"/>
          <p:nvPr/>
        </p:nvSpPr>
        <p:spPr>
          <a:xfrm>
            <a:off x="1177419" y="2887905"/>
            <a:ext cx="1633817" cy="323165"/>
          </a:xfrm>
          <a:prstGeom prst="rect">
            <a:avLst/>
          </a:prstGeom>
          <a:noFill/>
        </p:spPr>
        <p:txBody>
          <a:bodyPr wrap="square" rtlCol="0">
            <a:spAutoFit/>
          </a:bodyPr>
          <a:lstStyle/>
          <a:p>
            <a:r>
              <a:rPr lang="fr-FR" sz="1500" b="1" dirty="0"/>
              <a:t>Loi ESS</a:t>
            </a:r>
          </a:p>
        </p:txBody>
      </p:sp>
      <p:sp>
        <p:nvSpPr>
          <p:cNvPr id="11" name="ZoneTexte 10">
            <a:extLst>
              <a:ext uri="{FF2B5EF4-FFF2-40B4-BE49-F238E27FC236}">
                <a16:creationId xmlns="" xmlns:a16="http://schemas.microsoft.com/office/drawing/2014/main" id="{7BB536F1-8D95-48C7-B0B2-2DA1A603E81C}"/>
              </a:ext>
            </a:extLst>
          </p:cNvPr>
          <p:cNvSpPr txBox="1"/>
          <p:nvPr/>
        </p:nvSpPr>
        <p:spPr>
          <a:xfrm>
            <a:off x="1654989" y="493976"/>
            <a:ext cx="6015391" cy="707886"/>
          </a:xfrm>
          <a:prstGeom prst="rect">
            <a:avLst/>
          </a:prstGeom>
          <a:solidFill>
            <a:srgbClr val="F6F8F4"/>
          </a:solidFill>
          <a:ln>
            <a:noFill/>
          </a:ln>
        </p:spPr>
        <p:txBody>
          <a:bodyPr wrap="square" rtlCol="0">
            <a:spAutoFit/>
          </a:bodyPr>
          <a:lstStyle/>
          <a:p>
            <a:pPr marL="0" indent="0"/>
            <a:r>
              <a:rPr lang="fr-FR" sz="1600" dirty="0">
                <a:solidFill>
                  <a:schemeClr val="bg2">
                    <a:lumMod val="25000"/>
                  </a:schemeClr>
                </a:solidFill>
              </a:rPr>
              <a:t>Choisir la forme juridique la</a:t>
            </a:r>
            <a:r>
              <a:rPr lang="fr-FR" sz="1600" baseline="0" dirty="0">
                <a:solidFill>
                  <a:schemeClr val="bg2">
                    <a:lumMod val="25000"/>
                  </a:schemeClr>
                </a:solidFill>
              </a:rPr>
              <a:t> plus adaptée à son projet d’utilité </a:t>
            </a:r>
            <a:r>
              <a:rPr lang="fr-FR" sz="1600" baseline="0" dirty="0" smtClean="0">
                <a:solidFill>
                  <a:schemeClr val="bg2">
                    <a:lumMod val="25000"/>
                  </a:schemeClr>
                </a:solidFill>
              </a:rPr>
              <a:t>sociale</a:t>
            </a:r>
          </a:p>
          <a:p>
            <a:pPr marL="0" indent="0">
              <a:lnSpc>
                <a:spcPct val="150000"/>
              </a:lnSpc>
            </a:pPr>
            <a:r>
              <a:rPr lang="fr-FR" sz="1600" b="1" dirty="0" smtClean="0">
                <a:solidFill>
                  <a:schemeClr val="bg2">
                    <a:lumMod val="25000"/>
                  </a:schemeClr>
                </a:solidFill>
              </a:rPr>
              <a:t>Notion d’ESS et formes juridiques</a:t>
            </a:r>
            <a:endParaRPr lang="fr-FR" sz="1600" b="1" baseline="0" dirty="0">
              <a:solidFill>
                <a:schemeClr val="bg2">
                  <a:lumMod val="25000"/>
                </a:schemeClr>
              </a:solidFill>
            </a:endParaRPr>
          </a:p>
        </p:txBody>
      </p:sp>
    </p:spTree>
    <p:extLst>
      <p:ext uri="{BB962C8B-B14F-4D97-AF65-F5344CB8AC3E}">
        <p14:creationId xmlns:p14="http://schemas.microsoft.com/office/powerpoint/2010/main" val="7773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80">
                                          <p:stCondLst>
                                            <p:cond delay="0"/>
                                          </p:stCondLst>
                                        </p:cTn>
                                        <p:tgtEl>
                                          <p:spTgt spid="15"/>
                                        </p:tgtEl>
                                      </p:cBhvr>
                                    </p:animEffect>
                                    <p:anim calcmode="lin" valueType="num">
                                      <p:cBhvr>
                                        <p:cTn id="4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7" dur="26">
                                          <p:stCondLst>
                                            <p:cond delay="650"/>
                                          </p:stCondLst>
                                        </p:cTn>
                                        <p:tgtEl>
                                          <p:spTgt spid="15"/>
                                        </p:tgtEl>
                                      </p:cBhvr>
                                      <p:to x="100000" y="60000"/>
                                    </p:animScale>
                                    <p:animScale>
                                      <p:cBhvr>
                                        <p:cTn id="48" dur="166" decel="50000">
                                          <p:stCondLst>
                                            <p:cond delay="676"/>
                                          </p:stCondLst>
                                        </p:cTn>
                                        <p:tgtEl>
                                          <p:spTgt spid="15"/>
                                        </p:tgtEl>
                                      </p:cBhvr>
                                      <p:to x="100000" y="100000"/>
                                    </p:animScale>
                                    <p:animScale>
                                      <p:cBhvr>
                                        <p:cTn id="49" dur="26">
                                          <p:stCondLst>
                                            <p:cond delay="1312"/>
                                          </p:stCondLst>
                                        </p:cTn>
                                        <p:tgtEl>
                                          <p:spTgt spid="15"/>
                                        </p:tgtEl>
                                      </p:cBhvr>
                                      <p:to x="100000" y="80000"/>
                                    </p:animScale>
                                    <p:animScale>
                                      <p:cBhvr>
                                        <p:cTn id="50" dur="166" decel="50000">
                                          <p:stCondLst>
                                            <p:cond delay="1338"/>
                                          </p:stCondLst>
                                        </p:cTn>
                                        <p:tgtEl>
                                          <p:spTgt spid="15"/>
                                        </p:tgtEl>
                                      </p:cBhvr>
                                      <p:to x="100000" y="100000"/>
                                    </p:animScale>
                                    <p:animScale>
                                      <p:cBhvr>
                                        <p:cTn id="51" dur="26">
                                          <p:stCondLst>
                                            <p:cond delay="1642"/>
                                          </p:stCondLst>
                                        </p:cTn>
                                        <p:tgtEl>
                                          <p:spTgt spid="15"/>
                                        </p:tgtEl>
                                      </p:cBhvr>
                                      <p:to x="100000" y="90000"/>
                                    </p:animScale>
                                    <p:animScale>
                                      <p:cBhvr>
                                        <p:cTn id="52" dur="166" decel="50000">
                                          <p:stCondLst>
                                            <p:cond delay="1668"/>
                                          </p:stCondLst>
                                        </p:cTn>
                                        <p:tgtEl>
                                          <p:spTgt spid="15"/>
                                        </p:tgtEl>
                                      </p:cBhvr>
                                      <p:to x="100000" y="100000"/>
                                    </p:animScale>
                                    <p:animScale>
                                      <p:cBhvr>
                                        <p:cTn id="53" dur="26">
                                          <p:stCondLst>
                                            <p:cond delay="1808"/>
                                          </p:stCondLst>
                                        </p:cTn>
                                        <p:tgtEl>
                                          <p:spTgt spid="15"/>
                                        </p:tgtEl>
                                      </p:cBhvr>
                                      <p:to x="100000" y="95000"/>
                                    </p:animScale>
                                    <p:animScale>
                                      <p:cBhvr>
                                        <p:cTn id="54" dur="166" decel="50000">
                                          <p:stCondLst>
                                            <p:cond delay="1834"/>
                                          </p:stCondLst>
                                        </p:cTn>
                                        <p:tgtEl>
                                          <p:spTgt spid="15"/>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80">
                                          <p:stCondLst>
                                            <p:cond delay="0"/>
                                          </p:stCondLst>
                                        </p:cTn>
                                        <p:tgtEl>
                                          <p:spTgt spid="16"/>
                                        </p:tgtEl>
                                      </p:cBhvr>
                                    </p:animEffect>
                                    <p:anim calcmode="lin" valueType="num">
                                      <p:cBhvr>
                                        <p:cTn id="5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3" dur="26">
                                          <p:stCondLst>
                                            <p:cond delay="650"/>
                                          </p:stCondLst>
                                        </p:cTn>
                                        <p:tgtEl>
                                          <p:spTgt spid="16"/>
                                        </p:tgtEl>
                                      </p:cBhvr>
                                      <p:to x="100000" y="60000"/>
                                    </p:animScale>
                                    <p:animScale>
                                      <p:cBhvr>
                                        <p:cTn id="64" dur="166" decel="50000">
                                          <p:stCondLst>
                                            <p:cond delay="676"/>
                                          </p:stCondLst>
                                        </p:cTn>
                                        <p:tgtEl>
                                          <p:spTgt spid="16"/>
                                        </p:tgtEl>
                                      </p:cBhvr>
                                      <p:to x="100000" y="100000"/>
                                    </p:animScale>
                                    <p:animScale>
                                      <p:cBhvr>
                                        <p:cTn id="65" dur="26">
                                          <p:stCondLst>
                                            <p:cond delay="1312"/>
                                          </p:stCondLst>
                                        </p:cTn>
                                        <p:tgtEl>
                                          <p:spTgt spid="16"/>
                                        </p:tgtEl>
                                      </p:cBhvr>
                                      <p:to x="100000" y="80000"/>
                                    </p:animScale>
                                    <p:animScale>
                                      <p:cBhvr>
                                        <p:cTn id="66" dur="166" decel="50000">
                                          <p:stCondLst>
                                            <p:cond delay="1338"/>
                                          </p:stCondLst>
                                        </p:cTn>
                                        <p:tgtEl>
                                          <p:spTgt spid="16"/>
                                        </p:tgtEl>
                                      </p:cBhvr>
                                      <p:to x="100000" y="100000"/>
                                    </p:animScale>
                                    <p:animScale>
                                      <p:cBhvr>
                                        <p:cTn id="67" dur="26">
                                          <p:stCondLst>
                                            <p:cond delay="1642"/>
                                          </p:stCondLst>
                                        </p:cTn>
                                        <p:tgtEl>
                                          <p:spTgt spid="16"/>
                                        </p:tgtEl>
                                      </p:cBhvr>
                                      <p:to x="100000" y="90000"/>
                                    </p:animScale>
                                    <p:animScale>
                                      <p:cBhvr>
                                        <p:cTn id="68" dur="166" decel="50000">
                                          <p:stCondLst>
                                            <p:cond delay="1668"/>
                                          </p:stCondLst>
                                        </p:cTn>
                                        <p:tgtEl>
                                          <p:spTgt spid="16"/>
                                        </p:tgtEl>
                                      </p:cBhvr>
                                      <p:to x="100000" y="100000"/>
                                    </p:animScale>
                                    <p:animScale>
                                      <p:cBhvr>
                                        <p:cTn id="69" dur="26">
                                          <p:stCondLst>
                                            <p:cond delay="1808"/>
                                          </p:stCondLst>
                                        </p:cTn>
                                        <p:tgtEl>
                                          <p:spTgt spid="16"/>
                                        </p:tgtEl>
                                      </p:cBhvr>
                                      <p:to x="100000" y="95000"/>
                                    </p:animScale>
                                    <p:animScale>
                                      <p:cBhvr>
                                        <p:cTn id="70" dur="166" decel="50000">
                                          <p:stCondLst>
                                            <p:cond delay="1834"/>
                                          </p:stCondLst>
                                        </p:cTn>
                                        <p:tgtEl>
                                          <p:spTgt spid="16"/>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anim calcmode="lin" valueType="num">
                                      <p:cBhvr>
                                        <p:cTn id="86" dur="1000" fill="hold"/>
                                        <p:tgtEl>
                                          <p:spTgt spid="8"/>
                                        </p:tgtEl>
                                        <p:attrNameLst>
                                          <p:attrName>ppt_x</p:attrName>
                                        </p:attrNameLst>
                                      </p:cBhvr>
                                      <p:tavLst>
                                        <p:tav tm="0">
                                          <p:val>
                                            <p:strVal val="#ppt_x"/>
                                          </p:val>
                                        </p:tav>
                                        <p:tav tm="100000">
                                          <p:val>
                                            <p:strVal val="#ppt_x"/>
                                          </p:val>
                                        </p:tav>
                                      </p:tavLst>
                                    </p:anim>
                                    <p:anim calcmode="lin" valueType="num">
                                      <p:cBhvr>
                                        <p:cTn id="8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9" grpId="0"/>
    </p:bldLst>
  </p:timing>
</p:sld>
</file>

<file path=ppt/theme/theme1.xml><?xml version="1.0" encoding="utf-8"?>
<a:theme xmlns:a="http://schemas.openxmlformats.org/drawingml/2006/main" name="Thème UE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ème UE 2016" id="{7BE9ECEB-B97B-40CE-8C02-6662F0C14370}" vid="{F416726C-8EF8-4763-8596-B5C24752183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Thème UE 2016</Template>
  <TotalTime>18294</TotalTime>
  <Words>4869</Words>
  <Application>Microsoft Office PowerPoint</Application>
  <PresentationFormat>Affichage à l'écran (16:9)</PresentationFormat>
  <Paragraphs>651</Paragraphs>
  <Slides>51</Slides>
  <Notes>48</Notes>
  <HiddenSlides>1</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51</vt:i4>
      </vt:variant>
    </vt:vector>
  </HeadingPairs>
  <TitlesOfParts>
    <vt:vector size="57" baseType="lpstr">
      <vt:lpstr>Arial</vt:lpstr>
      <vt:lpstr>Calibri</vt:lpstr>
      <vt:lpstr>Ecofont Vera Sans</vt:lpstr>
      <vt:lpstr>Symbol</vt:lpstr>
      <vt:lpstr>Wingdings</vt:lpstr>
      <vt:lpstr>Thème UE 2016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Mathieu Castaings</cp:lastModifiedBy>
  <cp:revision>672</cp:revision>
  <cp:lastPrinted>2017-07-02T21:05:19Z</cp:lastPrinted>
  <dcterms:created xsi:type="dcterms:W3CDTF">2010-04-12T23:12:02Z</dcterms:created>
  <dcterms:modified xsi:type="dcterms:W3CDTF">2017-09-05T15:13:48Z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